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3"/>
    <p:sldId id="297" r:id="rId4"/>
    <p:sldId id="314" r:id="rId5"/>
    <p:sldId id="302" r:id="rId6"/>
    <p:sldId id="285" r:id="rId7"/>
    <p:sldId id="301" r:id="rId8"/>
    <p:sldId id="293" r:id="rId9"/>
    <p:sldId id="304" r:id="rId10"/>
    <p:sldId id="296" r:id="rId11"/>
    <p:sldId id="303" r:id="rId12"/>
    <p:sldId id="312" r:id="rId13"/>
    <p:sldId id="310" r:id="rId14"/>
    <p:sldId id="307" r:id="rId15"/>
    <p:sldId id="315" r:id="rId16"/>
    <p:sldId id="316" r:id="rId17"/>
    <p:sldId id="317" r:id="rId18"/>
    <p:sldId id="318" r:id="rId19"/>
    <p:sldId id="332" r:id="rId20"/>
    <p:sldId id="338" r:id="rId21"/>
    <p:sldId id="333" r:id="rId22"/>
    <p:sldId id="339" r:id="rId23"/>
    <p:sldId id="313" r:id="rId24"/>
    <p:sldId id="320" r:id="rId25"/>
    <p:sldId id="319" r:id="rId2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28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B703"/>
    <a:srgbClr val="FFFFCC"/>
    <a:srgbClr val="FDDB7B"/>
    <a:srgbClr val="FDCF51"/>
    <a:srgbClr val="FCBB06"/>
    <a:srgbClr val="04064C"/>
    <a:srgbClr val="3441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85" autoAdjust="0"/>
    <p:restoredTop sz="94321" autoAdjust="0"/>
  </p:normalViewPr>
  <p:slideViewPr>
    <p:cSldViewPr showGuides="1">
      <p:cViewPr varScale="1">
        <p:scale>
          <a:sx n="59" d="100"/>
          <a:sy n="59" d="100"/>
        </p:scale>
        <p:origin x="114" y="108"/>
      </p:cViewPr>
      <p:guideLst>
        <p:guide orient="horz" pos="2160"/>
        <p:guide pos="28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notesMaster" Target="notesMasters/notesMaster1.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5E8083A5-835A-40A3-827E-61C33DF03009}" type="datetimeFigureOut">
              <a:rPr lang="en-US"/>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8D26484F-62D4-4800-A64A-6E4326EED9F5}" type="slidenum">
              <a:rPr lang="en-US"/>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77416384-70EB-4F7A-A3EB-83E066DA6C13}" type="datetimeFigureOut">
              <a:rPr lang="en-US"/>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DB3A640-5A90-4EFE-8EE3-1763810B463C}"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lvl1pPr>
              <a:defRPr/>
            </a:lvl1pPr>
          </a:lstStyle>
          <a:p>
            <a:pPr>
              <a:defRPr/>
            </a:pPr>
            <a:fld id="{B2F3DB4C-BF07-4AE8-BD70-46188008FA91}" type="datetimeFigureOut">
              <a:rPr lang="en-US"/>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785698F-5D70-447B-9640-2F5B44CB74D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lvl1pPr>
              <a:defRPr/>
            </a:lvl1pPr>
          </a:lstStyle>
          <a:p>
            <a:pPr>
              <a:defRPr/>
            </a:pPr>
            <a:fld id="{FDB0C623-8BB3-4A0C-907C-C425B179B16C}" type="datetimeFigureOut">
              <a:rPr lang="en-US"/>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1B2FCE0-F572-44D1-8EC6-98221A3D30E8}"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lvl1pPr>
              <a:defRPr/>
            </a:lvl1pPr>
          </a:lstStyle>
          <a:p>
            <a:pPr>
              <a:defRPr/>
            </a:pPr>
            <a:fld id="{992A7FFD-B393-4DE8-94CA-505F8CB7B4E1}" type="datetimeFigureOut">
              <a:rPr lang="en-US"/>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32FD1A0-CEE1-4C34-B837-4E0DE6B73648}"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lvl1pPr>
              <a:defRPr/>
            </a:lvl1pPr>
          </a:lstStyle>
          <a:p>
            <a:pPr>
              <a:defRPr/>
            </a:pPr>
            <a:fld id="{E14209CC-5F62-4A0E-B68D-CDC1E312E65D}" type="datetimeFigureOut">
              <a:rPr lang="en-US"/>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1ABBB5-69A4-49F2-8625-894EA093618B}"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3"/>
          <p:cNvSpPr>
            <a:spLocks noGrp="1"/>
          </p:cNvSpPr>
          <p:nvPr>
            <p:ph type="dt" sz="half" idx="10"/>
          </p:nvPr>
        </p:nvSpPr>
        <p:spPr/>
        <p:txBody>
          <a:bodyPr/>
          <a:lstStyle>
            <a:lvl1pPr>
              <a:defRPr/>
            </a:lvl1pPr>
          </a:lstStyle>
          <a:p>
            <a:pPr>
              <a:defRPr/>
            </a:pPr>
            <a:fld id="{5294B881-E9C7-4238-86B8-C8704B287258}" type="datetimeFigureOut">
              <a:rPr lang="en-US"/>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E2A47C7-26BB-4129-97B3-85EC2F2FAE32}"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3"/>
          <p:cNvSpPr>
            <a:spLocks noGrp="1"/>
          </p:cNvSpPr>
          <p:nvPr>
            <p:ph type="dt" sz="half" idx="10"/>
          </p:nvPr>
        </p:nvSpPr>
        <p:spPr/>
        <p:txBody>
          <a:bodyPr/>
          <a:lstStyle>
            <a:lvl1pPr>
              <a:defRPr/>
            </a:lvl1pPr>
          </a:lstStyle>
          <a:p>
            <a:pPr>
              <a:defRPr/>
            </a:pPr>
            <a:fld id="{182A3704-44A8-48FD-B28C-C72E0174B7A2}" type="datetimeFigureOut">
              <a:rPr lang="en-US"/>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45E606B0-FB8B-4E2B-8CAD-CA27997D94FC}"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9D4978CF-B59D-4AAE-AE38-F349BE4E1F78}" type="datetimeFigureOut">
              <a:rPr lang="en-US"/>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4FAA6506-7608-4C24-BDCA-7091E7897A21}"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38A00EB-B883-4DF0-92AB-E0F6B7566B2C}" type="datetimeFigureOut">
              <a:rPr lang="en-US"/>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E6B81CF-C30D-4F9D-9783-B5C15BB34D29}"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3"/>
          <p:cNvSpPr>
            <a:spLocks noGrp="1"/>
          </p:cNvSpPr>
          <p:nvPr>
            <p:ph type="dt" sz="half" idx="10"/>
          </p:nvPr>
        </p:nvSpPr>
        <p:spPr/>
        <p:txBody>
          <a:bodyPr/>
          <a:lstStyle>
            <a:lvl1pPr>
              <a:defRPr/>
            </a:lvl1pPr>
          </a:lstStyle>
          <a:p>
            <a:pPr>
              <a:defRPr/>
            </a:pPr>
            <a:fld id="{68205479-5FF7-42F7-9A14-3F7912E6F615}" type="datetimeFigureOut">
              <a:rPr lang="en-US"/>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43237EFC-1C0A-4015-85CD-08B4E188667C}"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3"/>
          <p:cNvSpPr>
            <a:spLocks noGrp="1"/>
          </p:cNvSpPr>
          <p:nvPr>
            <p:ph type="dt" sz="half" idx="10"/>
          </p:nvPr>
        </p:nvSpPr>
        <p:spPr/>
        <p:txBody>
          <a:bodyPr/>
          <a:lstStyle>
            <a:lvl1pPr>
              <a:defRPr/>
            </a:lvl1pPr>
          </a:lstStyle>
          <a:p>
            <a:pPr>
              <a:defRPr/>
            </a:pPr>
            <a:fld id="{3A547F86-7B90-484B-976C-E9C83B5E17BB}" type="datetimeFigureOut">
              <a:rPr lang="en-US"/>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7BD6424-3123-41A5-8E55-1B3CB96D0489}"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endParaRPr lang="en-US"/>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8E78C4BE-6499-4547-96C5-BC05057DA7AD}" type="datetimeFigureOut">
              <a:rPr lang="en-US"/>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4A7FC8C8-D2D9-4AC5-BD62-E4E82A71281A}" type="slidenum">
              <a:rPr lang="en-US"/>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png"/><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3.png"/><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648" y="4876800"/>
            <a:ext cx="9144000" cy="2221468"/>
          </a:xfrm>
        </p:spPr>
        <p:txBody>
          <a:bodyPr rtlCol="0">
            <a:normAutofit/>
          </a:bodyPr>
          <a:lstStyle/>
          <a:p>
            <a:pPr algn="r" eaLnBrk="1" fontAlgn="auto" hangingPunct="1">
              <a:spcAft>
                <a:spcPts val="0"/>
              </a:spcAft>
              <a:buFont typeface="Arial" panose="020B0604020202020204" pitchFamily="34" charset="0"/>
              <a:buNone/>
              <a:defRPr/>
            </a:pP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r>
              <a:rPr lang="en-US" sz="1800" b="1" dirty="0">
                <a:solidFill>
                  <a:schemeClr val="tx2">
                    <a:lumMod val="50000"/>
                  </a:schemeClr>
                </a:solidFill>
                <a:latin typeface="Times New Roman" panose="02020603050405020304" pitchFamily="18" charset="0"/>
                <a:cs typeface="Times New Roman" panose="02020603050405020304" pitchFamily="18" charset="0"/>
              </a:rPr>
              <a:t>Presented by</a:t>
            </a: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K.Laharika(</a:t>
            </a:r>
            <a:r>
              <a:rPr lang="en-US" sz="1800" b="1" dirty="0">
                <a:solidFill>
                  <a:schemeClr val="tx2">
                    <a:lumMod val="50000"/>
                  </a:schemeClr>
                </a:solidFill>
                <a:latin typeface="Times New Roman" panose="02020603050405020304" pitchFamily="18" charset="0"/>
                <a:cs typeface="Times New Roman" panose="02020603050405020304" pitchFamily="18" charset="0"/>
              </a:rPr>
              <a:t>207R1A12</a:t>
            </a: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21)</a:t>
            </a: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V.Bangaru(</a:t>
            </a:r>
            <a:r>
              <a:rPr lang="en-US" sz="1800" b="1" dirty="0">
                <a:solidFill>
                  <a:schemeClr val="tx2">
                    <a:lumMod val="50000"/>
                  </a:schemeClr>
                </a:solidFill>
                <a:latin typeface="Times New Roman" panose="02020603050405020304" pitchFamily="18" charset="0"/>
                <a:cs typeface="Times New Roman" panose="02020603050405020304" pitchFamily="18" charset="0"/>
              </a:rPr>
              <a:t>207R1A12</a:t>
            </a: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57)</a:t>
            </a: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J.Lokesh(</a:t>
            </a:r>
            <a:r>
              <a:rPr lang="en-US" sz="1800" b="1" dirty="0">
                <a:solidFill>
                  <a:schemeClr val="tx2">
                    <a:lumMod val="50000"/>
                  </a:schemeClr>
                </a:solidFill>
                <a:latin typeface="Times New Roman" panose="02020603050405020304" pitchFamily="18" charset="0"/>
                <a:cs typeface="Times New Roman" panose="02020603050405020304" pitchFamily="18" charset="0"/>
              </a:rPr>
              <a:t>2</a:t>
            </a: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07R1A1220)</a:t>
            </a: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defRPr/>
            </a:pPr>
            <a:r>
              <a:rPr lang="en-IN" altLang="en-US" sz="1800" b="1" dirty="0">
                <a:solidFill>
                  <a:schemeClr val="tx2">
                    <a:lumMod val="50000"/>
                  </a:schemeClr>
                </a:solidFill>
                <a:latin typeface="Times New Roman" panose="02020603050405020304" pitchFamily="18" charset="0"/>
                <a:cs typeface="Times New Roman" panose="02020603050405020304" pitchFamily="18" charset="0"/>
              </a:rPr>
              <a:t>A.Deekshith(217R5A1203)</a:t>
            </a: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endParaRPr lang="en-US" sz="1800" b="1" dirty="0">
              <a:solidFill>
                <a:schemeClr val="tx2">
                  <a:lumMod val="50000"/>
                </a:schemeClr>
              </a:solidFill>
              <a:latin typeface="Times New Roman" panose="02020603050405020304" pitchFamily="18" charset="0"/>
              <a:cs typeface="Times New Roman" panose="02020603050405020304" pitchFamily="18" charset="0"/>
            </a:endParaRPr>
          </a:p>
          <a:p>
            <a:pPr eaLnBrk="1" fontAlgn="auto" hangingPunct="1">
              <a:spcAft>
                <a:spcPts val="0"/>
              </a:spcAft>
              <a:defRPr/>
            </a:pPr>
            <a:endParaRPr lang="en-US" sz="2000" b="1" dirty="0">
              <a:solidFill>
                <a:srgbClr val="002060"/>
              </a:solidFill>
              <a:latin typeface="Times New Roman" panose="02020603050405020304" pitchFamily="18" charset="0"/>
              <a:cs typeface="Times New Roman" panose="02020603050405020304" pitchFamily="18" charset="0"/>
            </a:endParaRPr>
          </a:p>
          <a:p>
            <a:pPr eaLnBrk="1" fontAlgn="auto" hangingPunct="1">
              <a:spcAft>
                <a:spcPts val="0"/>
              </a:spcAft>
              <a:buFont typeface="Arial" panose="020B0604020202020204" pitchFamily="34" charset="0"/>
              <a:buNone/>
              <a:defRPr/>
            </a:pPr>
            <a:endParaRPr lang="en-US" sz="20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endParaRPr lang="en-US" sz="20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pPr>
            <a:endParaRPr lang="en-US" sz="2000" b="1" dirty="0">
              <a:solidFill>
                <a:schemeClr val="tx2">
                  <a:lumMod val="50000"/>
                </a:schemeClr>
              </a:solidFill>
              <a:latin typeface="Times New Roman" panose="02020603050405020304" pitchFamily="18" charset="0"/>
              <a:cs typeface="Times New Roman" panose="02020603050405020304" pitchFamily="18" charset="0"/>
            </a:endParaRPr>
          </a:p>
          <a:p>
            <a:pPr algn="r" eaLnBrk="1" fontAlgn="auto" hangingPunct="1">
              <a:spcAft>
                <a:spcPts val="0"/>
              </a:spcAft>
              <a:buFont typeface="Arial" panose="020B0604020202020204" pitchFamily="34" charset="0"/>
              <a:buNone/>
              <a:defRPr/>
            </a:pPr>
            <a:endParaRPr lang="en-US" sz="20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0" y="4142921"/>
            <a:ext cx="9144000" cy="398780"/>
          </a:xfrm>
          <a:prstGeom prst="rect">
            <a:avLst/>
          </a:prstGeom>
          <a:solidFill>
            <a:srgbClr val="FCBB06"/>
          </a:solidFill>
        </p:spPr>
        <p:txBody>
          <a:bodyPr>
            <a:spAutoFit/>
          </a:bodyPr>
          <a:lstStyle/>
          <a:p>
            <a:pPr algn="ctr" fontAlgn="auto">
              <a:spcBef>
                <a:spcPts val="0"/>
              </a:spcBef>
              <a:spcAft>
                <a:spcPts val="0"/>
              </a:spcAft>
              <a:defRPr/>
            </a:pPr>
            <a:r>
              <a:rPr lang="en-US" sz="2000" b="1" dirty="0">
                <a:solidFill>
                  <a:schemeClr val="tx2">
                    <a:lumMod val="50000"/>
                  </a:schemeClr>
                </a:solidFill>
                <a:latin typeface="Times New Roman" panose="02020603050405020304" pitchFamily="18" charset="0"/>
                <a:cs typeface="Times New Roman" panose="02020603050405020304" pitchFamily="18" charset="0"/>
              </a:rPr>
              <a:t>Under the Guidance of </a:t>
            </a:r>
            <a:endParaRPr lang="en-US" sz="2000" b="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4" name="Rounded Rectangle 3"/>
          <p:cNvSpPr/>
          <p:nvPr/>
        </p:nvSpPr>
        <p:spPr>
          <a:xfrm>
            <a:off x="635000" y="2390321"/>
            <a:ext cx="8001000" cy="1752600"/>
          </a:xfrm>
          <a:prstGeom prst="roundRect">
            <a:avLst/>
          </a:prstGeom>
          <a:solidFill>
            <a:srgbClr val="0406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latin typeface="Bookman Old Style" panose="02050604050505020204" pitchFamily="18" charset="0"/>
            </a:endParaRPr>
          </a:p>
        </p:txBody>
      </p:sp>
      <p:sp>
        <p:nvSpPr>
          <p:cNvPr id="2054" name="Title 6"/>
          <p:cNvSpPr>
            <a:spLocks noGrp="1"/>
          </p:cNvSpPr>
          <p:nvPr>
            <p:ph type="ctrTitle"/>
          </p:nvPr>
        </p:nvSpPr>
        <p:spPr>
          <a:xfrm>
            <a:off x="1066800" y="2046287"/>
            <a:ext cx="7315200" cy="1470025"/>
          </a:xfrm>
        </p:spPr>
        <p:txBody>
          <a:bodyPr/>
          <a:lstStyle/>
          <a:p>
            <a:pPr eaLnBrk="1" hangingPunct="1"/>
            <a:br>
              <a:rPr lang="en-US" sz="2000" b="1" dirty="0">
                <a:solidFill>
                  <a:schemeClr val="bg1"/>
                </a:solidFill>
                <a:latin typeface="Times New Roman" panose="02020603050405020304" pitchFamily="18" charset="0"/>
                <a:cs typeface="Times New Roman" panose="02020603050405020304" pitchFamily="18" charset="0"/>
              </a:rPr>
            </a:br>
            <a:br>
              <a:rPr lang="en-US" sz="2000" b="1" dirty="0">
                <a:solidFill>
                  <a:schemeClr val="bg1"/>
                </a:solidFill>
                <a:latin typeface="Times New Roman" panose="02020603050405020304" pitchFamily="18" charset="0"/>
                <a:cs typeface="Times New Roman" panose="02020603050405020304" pitchFamily="18" charset="0"/>
              </a:rPr>
            </a:br>
            <a:br>
              <a:rPr lang="en-US" sz="2000" b="1" dirty="0">
                <a:solidFill>
                  <a:schemeClr val="bg1"/>
                </a:solidFill>
                <a:latin typeface="Times New Roman" panose="02020603050405020304" pitchFamily="18" charset="0"/>
                <a:cs typeface="Times New Roman" panose="02020603050405020304" pitchFamily="18" charset="0"/>
              </a:rPr>
            </a:br>
            <a:r>
              <a:rPr lang="en-IN" altLang="en-US" sz="2000" b="1" dirty="0">
                <a:solidFill>
                  <a:schemeClr val="bg1"/>
                </a:solidFill>
                <a:latin typeface="Times New Roman" panose="02020603050405020304" pitchFamily="18" charset="0"/>
                <a:cs typeface="Times New Roman" panose="02020603050405020304" pitchFamily="18" charset="0"/>
              </a:rPr>
              <a:t>A</a:t>
            </a:r>
            <a:br>
              <a:rPr lang="en-US" sz="2000" b="1" dirty="0">
                <a:solidFill>
                  <a:schemeClr val="bg1"/>
                </a:solidFill>
                <a:latin typeface="Times New Roman" panose="02020603050405020304" pitchFamily="18" charset="0"/>
                <a:cs typeface="Times New Roman" panose="02020603050405020304" pitchFamily="18" charset="0"/>
              </a:rPr>
            </a:br>
            <a:r>
              <a:rPr lang="en-US" sz="1600" b="1" dirty="0">
                <a:solidFill>
                  <a:schemeClr val="bg1"/>
                </a:solidFill>
                <a:latin typeface="Times New Roman" panose="02020603050405020304" pitchFamily="18" charset="0"/>
                <a:cs typeface="Times New Roman" panose="02020603050405020304" pitchFamily="18" charset="0"/>
              </a:rPr>
              <a:t>Major Project </a:t>
            </a:r>
            <a:br>
              <a:rPr lang="en-US" sz="1600" b="1" dirty="0">
                <a:solidFill>
                  <a:schemeClr val="bg1"/>
                </a:solidFill>
                <a:latin typeface="Times New Roman" panose="02020603050405020304" pitchFamily="18" charset="0"/>
                <a:cs typeface="Times New Roman" panose="02020603050405020304" pitchFamily="18" charset="0"/>
              </a:rPr>
            </a:br>
            <a:r>
              <a:rPr lang="en-US" sz="1600" b="1" dirty="0">
                <a:solidFill>
                  <a:schemeClr val="bg1"/>
                </a:solidFill>
                <a:latin typeface="Times New Roman" panose="02020603050405020304" pitchFamily="18" charset="0"/>
                <a:cs typeface="Times New Roman" panose="02020603050405020304" pitchFamily="18" charset="0"/>
              </a:rPr>
              <a:t>on</a:t>
            </a:r>
            <a:br>
              <a:rPr lang="en-US" sz="2000" b="1" dirty="0">
                <a:solidFill>
                  <a:schemeClr val="bg1"/>
                </a:solidFill>
                <a:latin typeface="Times New Roman" panose="02020603050405020304" pitchFamily="18" charset="0"/>
                <a:cs typeface="Times New Roman" panose="02020603050405020304" pitchFamily="18" charset="0"/>
              </a:rPr>
            </a:br>
            <a:r>
              <a:rPr lang="en-IN" altLang="en-US" sz="2000" b="1" dirty="0">
                <a:solidFill>
                  <a:schemeClr val="bg1"/>
                </a:solidFill>
                <a:latin typeface="Times New Roman" panose="02020603050405020304" pitchFamily="18" charset="0"/>
                <a:cs typeface="Times New Roman" panose="02020603050405020304" pitchFamily="18" charset="0"/>
              </a:rPr>
              <a:t>Prediction of Air pollution Using Machine Learning Algorithm</a:t>
            </a:r>
            <a:endParaRPr lang="en-IN" altLang="en-US" sz="2000" b="1" dirty="0">
              <a:solidFill>
                <a:schemeClr val="bg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4800600" y="0"/>
            <a:ext cx="4343400" cy="1570038"/>
          </a:xfrm>
          <a:prstGeom prst="rect">
            <a:avLst/>
          </a:prstGeom>
          <a:solidFill>
            <a:srgbClr val="FDCF51"/>
          </a:solidFill>
          <a:ln>
            <a:solidFill>
              <a:srgbClr val="FDCF5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sz="2400" b="1" dirty="0">
              <a:solidFill>
                <a:schemeClr val="tx1"/>
              </a:solidFill>
              <a:latin typeface="Bookman Old Style" panose="02050604050505020204" pitchFamily="18" charset="0"/>
            </a:endParaRPr>
          </a:p>
          <a:p>
            <a:pPr fontAlgn="auto">
              <a:spcBef>
                <a:spcPts val="0"/>
              </a:spcBef>
              <a:spcAft>
                <a:spcPts val="0"/>
              </a:spcAft>
              <a:defRPr/>
            </a:pPr>
            <a:endParaRPr lang="en-US" sz="2400" b="1" dirty="0">
              <a:solidFill>
                <a:schemeClr val="tx1"/>
              </a:solidFill>
              <a:latin typeface="Bookman Old Style" panose="02050604050505020204" pitchFamily="18" charset="0"/>
            </a:endParaRPr>
          </a:p>
        </p:txBody>
      </p:sp>
      <p:sp>
        <p:nvSpPr>
          <p:cNvPr id="12" name="Rectangle 11"/>
          <p:cNvSpPr/>
          <p:nvPr/>
        </p:nvSpPr>
        <p:spPr>
          <a:xfrm>
            <a:off x="0" y="0"/>
            <a:ext cx="9144000" cy="1570038"/>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pPr algn="ctr" fontAlgn="auto">
              <a:spcBef>
                <a:spcPts val="0"/>
              </a:spcBef>
              <a:spcAft>
                <a:spcPts val="0"/>
              </a:spcAft>
              <a:defRPr/>
            </a:pPr>
            <a:endParaRPr lang="en-US" sz="2400" b="1" dirty="0">
              <a:solidFill>
                <a:schemeClr val="tx1"/>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endParaRPr lang="en-US" sz="2400" b="1" dirty="0">
              <a:solidFill>
                <a:srgbClr val="002060"/>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endParaRPr lang="en-US" sz="2400" b="1" dirty="0">
              <a:solidFill>
                <a:srgbClr val="002060"/>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r>
              <a:rPr lang="en-US" sz="2400" b="1" dirty="0">
                <a:solidFill>
                  <a:srgbClr val="002060"/>
                </a:solidFill>
                <a:latin typeface="Times New Roman" panose="02020603050405020304" pitchFamily="18" charset="0"/>
                <a:cs typeface="Times New Roman" panose="02020603050405020304" pitchFamily="18" charset="0"/>
              </a:rPr>
              <a:t>CMR Technical Campus</a:t>
            </a:r>
            <a:endParaRPr lang="en-US" sz="2400" b="1" dirty="0">
              <a:solidFill>
                <a:srgbClr val="002060"/>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r>
              <a:rPr lang="en-IN" sz="1200" b="1" spc="30" dirty="0">
                <a:solidFill>
                  <a:srgbClr val="C00000"/>
                </a:solidFill>
                <a:latin typeface="Times New Roman" panose="02020603050405020304" pitchFamily="18" charset="0"/>
                <a:cs typeface="Times New Roman" panose="02020603050405020304" pitchFamily="18" charset="0"/>
              </a:rPr>
              <a:t>UGC</a:t>
            </a:r>
            <a:r>
              <a:rPr lang="en-IN" sz="1200" b="1" spc="-10" dirty="0">
                <a:solidFill>
                  <a:srgbClr val="C00000"/>
                </a:solidFill>
                <a:latin typeface="Times New Roman" panose="02020603050405020304" pitchFamily="18" charset="0"/>
                <a:cs typeface="Times New Roman" panose="02020603050405020304" pitchFamily="18" charset="0"/>
              </a:rPr>
              <a:t> </a:t>
            </a:r>
            <a:r>
              <a:rPr lang="en-IN" sz="1200" b="1" spc="40" dirty="0">
                <a:solidFill>
                  <a:srgbClr val="C00000"/>
                </a:solidFill>
                <a:latin typeface="Times New Roman" panose="02020603050405020304" pitchFamily="18" charset="0"/>
                <a:cs typeface="Times New Roman" panose="02020603050405020304" pitchFamily="18" charset="0"/>
              </a:rPr>
              <a:t>AUTONOMOUS</a:t>
            </a:r>
            <a:endParaRPr lang="en-IN" sz="1200" b="1" spc="40" dirty="0">
              <a:solidFill>
                <a:srgbClr val="C00000"/>
              </a:solidFill>
              <a:latin typeface="Times New Roman" panose="02020603050405020304" pitchFamily="18" charset="0"/>
              <a:cs typeface="Times New Roman" panose="02020603050405020304" pitchFamily="18" charset="0"/>
            </a:endParaRPr>
          </a:p>
          <a:p>
            <a:pPr marL="333375" algn="ctr">
              <a:lnSpc>
                <a:spcPts val="1400"/>
              </a:lnSpc>
            </a:pPr>
            <a:r>
              <a:rPr lang="en-GB" sz="1200" b="1" spc="30" dirty="0">
                <a:solidFill>
                  <a:schemeClr val="tx1"/>
                </a:solidFill>
                <a:latin typeface="Times New Roman" panose="02020603050405020304" pitchFamily="18" charset="0"/>
                <a:cs typeface="Times New Roman" panose="02020603050405020304" pitchFamily="18" charset="0"/>
              </a:rPr>
              <a:t>Accredited</a:t>
            </a:r>
            <a:r>
              <a:rPr lang="en-GB" sz="1200" b="1" spc="25" dirty="0">
                <a:solidFill>
                  <a:schemeClr val="tx1"/>
                </a:solidFill>
                <a:latin typeface="Times New Roman" panose="02020603050405020304" pitchFamily="18" charset="0"/>
                <a:cs typeface="Times New Roman" panose="02020603050405020304" pitchFamily="18" charset="0"/>
              </a:rPr>
              <a:t> </a:t>
            </a:r>
            <a:r>
              <a:rPr lang="en-GB" sz="1200" b="1" spc="35" dirty="0">
                <a:solidFill>
                  <a:schemeClr val="tx1"/>
                </a:solidFill>
                <a:latin typeface="Times New Roman" panose="02020603050405020304" pitchFamily="18" charset="0"/>
                <a:cs typeface="Times New Roman" panose="02020603050405020304" pitchFamily="18" charset="0"/>
              </a:rPr>
              <a:t>by</a:t>
            </a:r>
            <a:r>
              <a:rPr lang="en-US" altLang="en-GB" sz="1200" b="1" spc="35" dirty="0">
                <a:solidFill>
                  <a:schemeClr val="tx1"/>
                </a:solidFill>
                <a:latin typeface="Times New Roman" panose="02020603050405020304" pitchFamily="18" charset="0"/>
                <a:cs typeface="Times New Roman" panose="02020603050405020304" pitchFamily="18" charset="0"/>
              </a:rPr>
              <a:t> NBA &amp; </a:t>
            </a:r>
            <a:r>
              <a:rPr lang="en-GB" sz="1200" b="1" spc="-5" dirty="0">
                <a:solidFill>
                  <a:schemeClr val="tx1"/>
                </a:solidFill>
                <a:latin typeface="Times New Roman" panose="02020603050405020304" pitchFamily="18" charset="0"/>
                <a:cs typeface="Times New Roman" panose="02020603050405020304" pitchFamily="18" charset="0"/>
              </a:rPr>
              <a:t> </a:t>
            </a:r>
            <a:r>
              <a:rPr lang="en-GB" sz="1200" b="1" spc="25" dirty="0">
                <a:solidFill>
                  <a:schemeClr val="tx1"/>
                </a:solidFill>
                <a:latin typeface="Times New Roman" panose="02020603050405020304" pitchFamily="18" charset="0"/>
                <a:cs typeface="Times New Roman" panose="02020603050405020304" pitchFamily="18" charset="0"/>
              </a:rPr>
              <a:t>NAAC</a:t>
            </a:r>
            <a:r>
              <a:rPr lang="en-GB" sz="1200" b="1" spc="15" dirty="0">
                <a:solidFill>
                  <a:schemeClr val="tx1"/>
                </a:solidFill>
                <a:latin typeface="Times New Roman" panose="02020603050405020304" pitchFamily="18" charset="0"/>
                <a:cs typeface="Times New Roman" panose="02020603050405020304" pitchFamily="18" charset="0"/>
              </a:rPr>
              <a:t> </a:t>
            </a:r>
            <a:r>
              <a:rPr lang="en-GB" sz="1200" b="1" spc="25" dirty="0">
                <a:solidFill>
                  <a:schemeClr val="tx1"/>
                </a:solidFill>
                <a:latin typeface="Times New Roman" panose="02020603050405020304" pitchFamily="18" charset="0"/>
                <a:cs typeface="Times New Roman" panose="02020603050405020304" pitchFamily="18" charset="0"/>
              </a:rPr>
              <a:t>with</a:t>
            </a:r>
            <a:r>
              <a:rPr lang="en-GB" sz="1200" b="1" spc="10" dirty="0">
                <a:solidFill>
                  <a:schemeClr val="tx1"/>
                </a:solidFill>
                <a:latin typeface="Times New Roman" panose="02020603050405020304" pitchFamily="18" charset="0"/>
                <a:cs typeface="Times New Roman" panose="02020603050405020304" pitchFamily="18" charset="0"/>
              </a:rPr>
              <a:t> </a:t>
            </a:r>
            <a:r>
              <a:rPr lang="en-GB" sz="1200" b="1" spc="30" dirty="0">
                <a:solidFill>
                  <a:schemeClr val="tx1"/>
                </a:solidFill>
                <a:latin typeface="Times New Roman" panose="02020603050405020304" pitchFamily="18" charset="0"/>
                <a:cs typeface="Times New Roman" panose="02020603050405020304" pitchFamily="18" charset="0"/>
              </a:rPr>
              <a:t>A</a:t>
            </a:r>
            <a:r>
              <a:rPr lang="en-GB" sz="1200" b="1" spc="15" dirty="0">
                <a:solidFill>
                  <a:schemeClr val="tx1"/>
                </a:solidFill>
                <a:latin typeface="Times New Roman" panose="02020603050405020304" pitchFamily="18" charset="0"/>
                <a:cs typeface="Times New Roman" panose="02020603050405020304" pitchFamily="18" charset="0"/>
              </a:rPr>
              <a:t> </a:t>
            </a:r>
            <a:r>
              <a:rPr lang="en-GB" sz="1200" b="1" spc="30" dirty="0">
                <a:solidFill>
                  <a:schemeClr val="tx1"/>
                </a:solidFill>
                <a:latin typeface="Times New Roman" panose="02020603050405020304" pitchFamily="18" charset="0"/>
                <a:cs typeface="Times New Roman" panose="02020603050405020304" pitchFamily="18" charset="0"/>
              </a:rPr>
              <a:t>Grade</a:t>
            </a:r>
            <a:endParaRPr lang="en-GB" sz="1200" dirty="0">
              <a:solidFill>
                <a:schemeClr val="tx1"/>
              </a:solidFill>
              <a:latin typeface="Times New Roman" panose="02020603050405020304" pitchFamily="18" charset="0"/>
              <a:cs typeface="Times New Roman" panose="02020603050405020304" pitchFamily="18" charset="0"/>
            </a:endParaRPr>
          </a:p>
          <a:p>
            <a:pPr marL="12700">
              <a:lnSpc>
                <a:spcPts val="1415"/>
              </a:lnSpc>
            </a:pPr>
            <a:r>
              <a:rPr lang="en-GB" sz="1200" b="1" spc="25" dirty="0">
                <a:solidFill>
                  <a:schemeClr val="tx1"/>
                </a:solidFill>
                <a:latin typeface="Times New Roman" panose="02020603050405020304" pitchFamily="18" charset="0"/>
                <a:cs typeface="Times New Roman" panose="02020603050405020304" pitchFamily="18" charset="0"/>
              </a:rPr>
              <a:t>  		  Approved</a:t>
            </a:r>
            <a:r>
              <a:rPr lang="en-GB" sz="1200" b="1" spc="15" dirty="0">
                <a:solidFill>
                  <a:schemeClr val="tx1"/>
                </a:solidFill>
                <a:latin typeface="Times New Roman" panose="02020603050405020304" pitchFamily="18" charset="0"/>
                <a:cs typeface="Times New Roman" panose="02020603050405020304" pitchFamily="18" charset="0"/>
              </a:rPr>
              <a:t> </a:t>
            </a:r>
            <a:r>
              <a:rPr lang="en-GB" sz="1200" b="1" spc="35" dirty="0">
                <a:solidFill>
                  <a:schemeClr val="tx1"/>
                </a:solidFill>
                <a:latin typeface="Times New Roman" panose="02020603050405020304" pitchFamily="18" charset="0"/>
                <a:cs typeface="Times New Roman" panose="02020603050405020304" pitchFamily="18" charset="0"/>
              </a:rPr>
              <a:t>by</a:t>
            </a:r>
            <a:r>
              <a:rPr lang="en-GB" sz="1200" b="1" spc="30" dirty="0">
                <a:solidFill>
                  <a:schemeClr val="tx1"/>
                </a:solidFill>
                <a:latin typeface="Times New Roman" panose="02020603050405020304" pitchFamily="18" charset="0"/>
                <a:cs typeface="Times New Roman" panose="02020603050405020304" pitchFamily="18" charset="0"/>
              </a:rPr>
              <a:t> </a:t>
            </a:r>
            <a:r>
              <a:rPr lang="en-GB" sz="1200" b="1" spc="25" dirty="0">
                <a:solidFill>
                  <a:schemeClr val="tx1"/>
                </a:solidFill>
                <a:latin typeface="Times New Roman" panose="02020603050405020304" pitchFamily="18" charset="0"/>
                <a:cs typeface="Times New Roman" panose="02020603050405020304" pitchFamily="18" charset="0"/>
              </a:rPr>
              <a:t>AICTE,</a:t>
            </a:r>
            <a:r>
              <a:rPr lang="en-GB" sz="1200" b="1" spc="20" dirty="0">
                <a:solidFill>
                  <a:schemeClr val="tx1"/>
                </a:solidFill>
                <a:latin typeface="Times New Roman" panose="02020603050405020304" pitchFamily="18" charset="0"/>
                <a:cs typeface="Times New Roman" panose="02020603050405020304" pitchFamily="18" charset="0"/>
              </a:rPr>
              <a:t> </a:t>
            </a:r>
            <a:r>
              <a:rPr lang="en-GB" sz="1200" b="1" spc="30" dirty="0">
                <a:solidFill>
                  <a:schemeClr val="tx1"/>
                </a:solidFill>
                <a:latin typeface="Times New Roman" panose="02020603050405020304" pitchFamily="18" charset="0"/>
                <a:cs typeface="Times New Roman" panose="02020603050405020304" pitchFamily="18" charset="0"/>
              </a:rPr>
              <a:t>New </a:t>
            </a:r>
            <a:r>
              <a:rPr lang="en-GB" sz="1200" b="1" spc="20" dirty="0">
                <a:solidFill>
                  <a:schemeClr val="tx1"/>
                </a:solidFill>
                <a:latin typeface="Times New Roman" panose="02020603050405020304" pitchFamily="18" charset="0"/>
                <a:cs typeface="Times New Roman" panose="02020603050405020304" pitchFamily="18" charset="0"/>
              </a:rPr>
              <a:t>Delhi</a:t>
            </a:r>
            <a:r>
              <a:rPr lang="en-GB" sz="1200" b="1" spc="35" dirty="0">
                <a:solidFill>
                  <a:schemeClr val="tx1"/>
                </a:solidFill>
                <a:latin typeface="Times New Roman" panose="02020603050405020304" pitchFamily="18" charset="0"/>
                <a:cs typeface="Times New Roman" panose="02020603050405020304" pitchFamily="18" charset="0"/>
              </a:rPr>
              <a:t> </a:t>
            </a:r>
            <a:r>
              <a:rPr lang="en-GB" sz="1200" b="1" spc="20" dirty="0">
                <a:solidFill>
                  <a:schemeClr val="tx1"/>
                </a:solidFill>
                <a:latin typeface="Times New Roman" panose="02020603050405020304" pitchFamily="18" charset="0"/>
                <a:cs typeface="Times New Roman" panose="02020603050405020304" pitchFamily="18" charset="0"/>
              </a:rPr>
              <a:t>and</a:t>
            </a:r>
            <a:r>
              <a:rPr lang="en-GB" sz="1200" b="1" spc="40" dirty="0">
                <a:solidFill>
                  <a:schemeClr val="tx1"/>
                </a:solidFill>
                <a:latin typeface="Times New Roman" panose="02020603050405020304" pitchFamily="18" charset="0"/>
                <a:cs typeface="Times New Roman" panose="02020603050405020304" pitchFamily="18" charset="0"/>
              </a:rPr>
              <a:t> </a:t>
            </a:r>
            <a:r>
              <a:rPr lang="en-GB" sz="1200" b="1" spc="20" dirty="0">
                <a:solidFill>
                  <a:schemeClr val="tx1"/>
                </a:solidFill>
                <a:latin typeface="Times New Roman" panose="02020603050405020304" pitchFamily="18" charset="0"/>
                <a:cs typeface="Times New Roman" panose="02020603050405020304" pitchFamily="18" charset="0"/>
              </a:rPr>
              <a:t>Affiliated</a:t>
            </a:r>
            <a:r>
              <a:rPr lang="en-GB" sz="1200" b="1" spc="35" dirty="0">
                <a:solidFill>
                  <a:schemeClr val="tx1"/>
                </a:solidFill>
                <a:latin typeface="Times New Roman" panose="02020603050405020304" pitchFamily="18" charset="0"/>
                <a:cs typeface="Times New Roman" panose="02020603050405020304" pitchFamily="18" charset="0"/>
              </a:rPr>
              <a:t> </a:t>
            </a:r>
            <a:r>
              <a:rPr lang="en-GB" sz="1200" b="1" spc="25" dirty="0">
                <a:solidFill>
                  <a:schemeClr val="tx1"/>
                </a:solidFill>
                <a:latin typeface="Times New Roman" panose="02020603050405020304" pitchFamily="18" charset="0"/>
                <a:cs typeface="Times New Roman" panose="02020603050405020304" pitchFamily="18" charset="0"/>
              </a:rPr>
              <a:t>to</a:t>
            </a:r>
            <a:r>
              <a:rPr lang="en-GB" sz="1200" b="1" spc="10" dirty="0">
                <a:solidFill>
                  <a:schemeClr val="tx1"/>
                </a:solidFill>
                <a:latin typeface="Times New Roman" panose="02020603050405020304" pitchFamily="18" charset="0"/>
                <a:cs typeface="Times New Roman" panose="02020603050405020304" pitchFamily="18" charset="0"/>
              </a:rPr>
              <a:t> </a:t>
            </a:r>
            <a:r>
              <a:rPr lang="en-GB" sz="1200" b="1" spc="30" dirty="0">
                <a:solidFill>
                  <a:schemeClr val="tx1"/>
                </a:solidFill>
                <a:latin typeface="Times New Roman" panose="02020603050405020304" pitchFamily="18" charset="0"/>
                <a:cs typeface="Times New Roman" panose="02020603050405020304" pitchFamily="18" charset="0"/>
              </a:rPr>
              <a:t>JNTU,</a:t>
            </a:r>
            <a:r>
              <a:rPr lang="en-GB" sz="1200" b="1" spc="20" dirty="0">
                <a:solidFill>
                  <a:schemeClr val="tx1"/>
                </a:solidFill>
                <a:latin typeface="Times New Roman" panose="02020603050405020304" pitchFamily="18" charset="0"/>
                <a:cs typeface="Times New Roman" panose="02020603050405020304" pitchFamily="18" charset="0"/>
              </a:rPr>
              <a:t> </a:t>
            </a:r>
            <a:r>
              <a:rPr lang="en-GB" sz="1200" b="1" spc="25" dirty="0">
                <a:solidFill>
                  <a:schemeClr val="tx1"/>
                </a:solidFill>
                <a:latin typeface="Times New Roman" panose="02020603050405020304" pitchFamily="18" charset="0"/>
                <a:cs typeface="Times New Roman" panose="02020603050405020304" pitchFamily="18" charset="0"/>
              </a:rPr>
              <a:t>Hyderabad</a:t>
            </a:r>
            <a:endParaRPr lang="en-GB" sz="1200" dirty="0">
              <a:solidFill>
                <a:schemeClr val="tx1"/>
              </a:solidFill>
              <a:latin typeface="Times New Roman" panose="02020603050405020304" pitchFamily="18" charset="0"/>
              <a:cs typeface="Times New Roman" panose="02020603050405020304" pitchFamily="18" charset="0"/>
            </a:endParaRPr>
          </a:p>
          <a:p>
            <a:pPr fontAlgn="auto">
              <a:spcBef>
                <a:spcPts val="0"/>
              </a:spcBef>
              <a:spcAft>
                <a:spcPts val="0"/>
              </a:spcAft>
              <a:defRPr/>
            </a:pPr>
            <a:endParaRPr lang="en-IN" sz="1200" dirty="0">
              <a:latin typeface="Times New Roman" panose="02020603050405020304" pitchFamily="18" charset="0"/>
              <a:cs typeface="Times New Roman" panose="02020603050405020304" pitchFamily="18" charset="0"/>
            </a:endParaRPr>
          </a:p>
          <a:p>
            <a:pPr algn="r" fontAlgn="auto">
              <a:spcBef>
                <a:spcPts val="0"/>
              </a:spcBef>
              <a:spcAft>
                <a:spcPts val="0"/>
              </a:spcAft>
              <a:defRPr/>
            </a:pPr>
            <a:endParaRPr lang="en-US" sz="2400" b="1" dirty="0">
              <a:solidFill>
                <a:schemeClr val="tx1"/>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r>
              <a:rPr lang="en-US" sz="2400" b="1" dirty="0">
                <a:solidFill>
                  <a:schemeClr val="tx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Department of Information Technology</a:t>
            </a:r>
            <a:endParaRPr lang="en-US" sz="2400" b="1" dirty="0">
              <a:solidFill>
                <a:srgbClr val="002060"/>
              </a:solidFill>
              <a:latin typeface="Times New Roman" panose="02020603050405020304" pitchFamily="18" charset="0"/>
              <a:cs typeface="Times New Roman" panose="02020603050405020304" pitchFamily="18" charset="0"/>
            </a:endParaRPr>
          </a:p>
          <a:p>
            <a:pPr algn="r" fontAlgn="auto">
              <a:spcBef>
                <a:spcPts val="0"/>
              </a:spcBef>
              <a:spcAft>
                <a:spcPts val="0"/>
              </a:spcAft>
              <a:defRPr/>
            </a:pP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14" name="TextBox 13"/>
          <p:cNvSpPr txBox="1"/>
          <p:nvPr/>
        </p:nvSpPr>
        <p:spPr>
          <a:xfrm>
            <a:off x="0" y="4495800"/>
            <a:ext cx="9144000" cy="645160"/>
          </a:xfrm>
          <a:prstGeom prst="rect">
            <a:avLst/>
          </a:prstGeom>
          <a:solidFill>
            <a:srgbClr val="FDCF51"/>
          </a:solidFill>
        </p:spPr>
        <p:txBody>
          <a:bodyPr>
            <a:spAutoFit/>
          </a:bodyPr>
          <a:lstStyle/>
          <a:p>
            <a:pPr algn="ctr" fontAlgn="auto">
              <a:spcBef>
                <a:spcPts val="0"/>
              </a:spcBef>
              <a:spcAft>
                <a:spcPts val="0"/>
              </a:spcAft>
              <a:defRPr/>
            </a:pPr>
            <a:r>
              <a:rPr lang="en-IN" altLang="en-US" b="1" dirty="0">
                <a:solidFill>
                  <a:schemeClr val="tx2">
                    <a:lumMod val="50000"/>
                  </a:schemeClr>
                </a:solidFill>
                <a:latin typeface="Times New Roman" panose="02020603050405020304" pitchFamily="18" charset="0"/>
                <a:cs typeface="Times New Roman" panose="02020603050405020304" pitchFamily="18" charset="0"/>
              </a:rPr>
              <a:t>D.Mahesh Babu</a:t>
            </a:r>
            <a:endParaRPr lang="en-US" b="1" dirty="0">
              <a:solidFill>
                <a:schemeClr val="tx2">
                  <a:lumMod val="50000"/>
                </a:schemeClr>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r>
              <a:rPr lang="en-US" b="1" dirty="0">
                <a:solidFill>
                  <a:schemeClr val="tx2">
                    <a:lumMod val="50000"/>
                  </a:schemeClr>
                </a:solidFill>
                <a:latin typeface="Times New Roman" panose="02020603050405020304" pitchFamily="18" charset="0"/>
                <a:cs typeface="Times New Roman" panose="02020603050405020304" pitchFamily="18" charset="0"/>
              </a:rPr>
              <a:t>(Assistant Professor)</a:t>
            </a:r>
            <a:endParaRPr lang="en-US" b="1" dirty="0">
              <a:solidFill>
                <a:schemeClr val="tx2">
                  <a:lumMod val="50000"/>
                </a:schemeClr>
              </a:solidFill>
              <a:latin typeface="Times New Roman" panose="02020603050405020304" pitchFamily="18" charset="0"/>
              <a:cs typeface="Times New Roman" panose="02020603050405020304" pitchFamily="18" charset="0"/>
            </a:endParaRPr>
          </a:p>
        </p:txBody>
      </p:sp>
      <p:pic>
        <p:nvPicPr>
          <p:cNvPr id="11" name="Image1"/>
          <p:cNvPicPr/>
          <p:nvPr/>
        </p:nvPicPr>
        <p:blipFill>
          <a:blip r:embed="rId1" cstate="print"/>
          <a:stretch>
            <a:fillRect/>
          </a:stretch>
        </p:blipFill>
        <p:spPr bwMode="auto">
          <a:xfrm>
            <a:off x="304800" y="228600"/>
            <a:ext cx="1066800" cy="868680"/>
          </a:xfrm>
          <a:prstGeom prst="rect">
            <a:avLst/>
          </a:prstGeom>
        </p:spPr>
      </p:pic>
      <p:pic>
        <p:nvPicPr>
          <p:cNvPr id="13" name="image2.png" descr="C:\Users\Dean Academic\Desktop\Images for Canva\naac_a_grade.jpg"/>
          <p:cNvPicPr>
            <a:picLocks noChangeAspect="1" noChangeArrowheads="1"/>
          </p:cNvPicPr>
          <p:nvPr/>
        </p:nvPicPr>
        <p:blipFill>
          <a:blip r:embed="rId2" cstate="print"/>
          <a:srcRect/>
          <a:stretch>
            <a:fillRect/>
          </a:stretch>
        </p:blipFill>
        <p:spPr bwMode="auto">
          <a:xfrm>
            <a:off x="7801429" y="264841"/>
            <a:ext cx="1016000" cy="868680"/>
          </a:xfrm>
          <a:prstGeom prst="rect">
            <a:avLst/>
          </a:prstGeom>
          <a:noFill/>
          <a:ln w="9525">
            <a:noFill/>
            <a:miter lim="800000"/>
            <a:headEnd/>
            <a:tailEnd/>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0"/>
            <a:ext cx="913257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3600" b="1" dirty="0">
                <a:solidFill>
                  <a:schemeClr val="tx2">
                    <a:lumMod val="75000"/>
                  </a:schemeClr>
                </a:solidFill>
                <a:latin typeface="Times New Roman" panose="02020603050405020304" pitchFamily="18" charset="0"/>
                <a:cs typeface="Times New Roman" panose="02020603050405020304" pitchFamily="18" charset="0"/>
                <a:sym typeface="+mn-ea"/>
              </a:rPr>
              <a:t>	   Software/Hardware Requirements</a:t>
            </a:r>
            <a:endParaRPr lang="en-US" sz="3600" dirty="0">
              <a:latin typeface="Bookman Old Style" panose="02050604050505020204" pitchFamily="18" charset="0"/>
            </a:endParaRPr>
          </a:p>
        </p:txBody>
      </p:sp>
      <p:sp>
        <p:nvSpPr>
          <p:cNvPr id="3" name="Content Placeholder 2"/>
          <p:cNvSpPr>
            <a:spLocks noGrp="1"/>
          </p:cNvSpPr>
          <p:nvPr>
            <p:ph idx="1"/>
          </p:nvPr>
        </p:nvSpPr>
        <p:spPr>
          <a:xfrm>
            <a:off x="342900" y="2133601"/>
            <a:ext cx="8542930" cy="4343400"/>
          </a:xfrm>
        </p:spPr>
        <p:txBody>
          <a:bodyPr/>
          <a:lstStyle/>
          <a:p>
            <a:pPr marL="0" indent="0" algn="just">
              <a:buNone/>
            </a:pPr>
            <a:r>
              <a:rPr lang="en-US" sz="1800" b="1" dirty="0">
                <a:latin typeface="Times New Roman" panose="02020603050405020304" pitchFamily="18" charset="0"/>
                <a:cs typeface="Times New Roman" panose="02020603050405020304" pitchFamily="18" charset="0"/>
              </a:rPr>
              <a:t>Hardware requirements:</a:t>
            </a:r>
            <a:endParaRPr lang="en-US" sz="1800" b="1"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System		                 :    Intel I-3 Processor</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Hard Disk	                 :    512 GB</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Monitor		                 :    14’Colour Monitor</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Ram		                 :    8GB</a:t>
            </a: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r>
              <a:rPr lang="en-US" sz="1800" b="1" dirty="0">
                <a:latin typeface="Times New Roman" panose="02020603050405020304" pitchFamily="18" charset="0"/>
                <a:cs typeface="Times New Roman" panose="02020603050405020304" pitchFamily="18" charset="0"/>
              </a:rPr>
              <a:t>Software Requirements:</a:t>
            </a:r>
            <a:endParaRPr lang="en-US" sz="1800" b="1"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Operating System	                :    Windows 10</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Coding  Language	                :    Python</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Software Environment	:    Anaconda/PyCharm</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Modules                                  :    </a:t>
            </a:r>
            <a:r>
              <a:rPr lang="en-US" sz="1800" dirty="0" err="1">
                <a:latin typeface="Times New Roman" panose="02020603050405020304" pitchFamily="18" charset="0"/>
                <a:cs typeface="Times New Roman" panose="02020603050405020304" pitchFamily="18" charset="0"/>
              </a:rPr>
              <a:t>Opencv</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Numpy</a:t>
            </a:r>
            <a:endParaRPr lang="en-US" sz="1800" dirty="0" err="1">
              <a:latin typeface="Times New Roman" panose="02020603050405020304" pitchFamily="18" charset="0"/>
              <a:cs typeface="Times New Roman" panose="02020603050405020304" pitchFamily="18" charset="0"/>
            </a:endParaRPr>
          </a:p>
          <a:p>
            <a:pPr marL="0" indent="0" algn="just">
              <a:buNone/>
            </a:pPr>
            <a:r>
              <a:rPr lang="en-US" sz="1800" dirty="0" err="1">
                <a:latin typeface="Times New Roman" panose="02020603050405020304" pitchFamily="18" charset="0"/>
                <a:cs typeface="Times New Roman" panose="02020603050405020304" pitchFamily="18" charset="0"/>
              </a:rPr>
              <a:t>	Back-End		:   Django-ORM</a:t>
            </a:r>
            <a:endParaRPr lang="en-US" sz="1800" dirty="0" err="1">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Designing		:   Html, css, javascript.</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	Data Base		:   MySQL (WAMP Server).</a:t>
            </a: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en-GB" sz="3600" b="1" dirty="0">
                <a:solidFill>
                  <a:schemeClr val="tx2">
                    <a:lumMod val="75000"/>
                  </a:schemeClr>
                </a:solidFill>
                <a:latin typeface="Times New Roman" panose="02020603050405020304" pitchFamily="18" charset="0"/>
                <a:cs typeface="Times New Roman" panose="02020603050405020304" pitchFamily="18" charset="0"/>
                <a:sym typeface="+mn-ea"/>
              </a:rPr>
              <a:t>Modules</a:t>
            </a:r>
            <a:endParaRPr lang="en-US" sz="3600">
              <a:latin typeface="Bookman Old Style" panose="020506040505050202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95406" y="230737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163195" y="2065020"/>
            <a:ext cx="8818245" cy="4419600"/>
          </a:xfrm>
        </p:spPr>
        <p:txBody>
          <a:bodyPr/>
          <a:lstStyle/>
          <a:p>
            <a:pPr marL="0" indent="0" algn="just">
              <a:buNone/>
            </a:pPr>
            <a:r>
              <a:rPr lang="en-US" sz="1600" b="1" dirty="0">
                <a:latin typeface="Times New Roman" panose="02020603050405020304" pitchFamily="18" charset="0"/>
                <a:cs typeface="Times New Roman" panose="02020603050405020304" pitchFamily="18" charset="0"/>
              </a:rPr>
              <a:t>Service Provider</a:t>
            </a:r>
            <a:r>
              <a:rPr lang="en-US" sz="1600" dirty="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a:p>
            <a:pPr marL="0" indent="457200" algn="just">
              <a:buNone/>
            </a:pPr>
            <a:r>
              <a:rPr lang="en-US" sz="1600" dirty="0">
                <a:latin typeface="Times New Roman" panose="02020603050405020304" pitchFamily="18" charset="0"/>
                <a:cs typeface="Times New Roman" panose="02020603050405020304" pitchFamily="18" charset="0"/>
              </a:rPr>
              <a:t>In this module, the Service Provider has to login by using valid user name and password. After login successful he can do some operations such as  Login, Train Data Sets and View Child Birth Prediction, View Train and Test Results, View Predicted Air Quality/Pollution Details, Find Air Quality/Pollution Prediction Ratio on Data Sets, Find Air Quality/Pollution Prediction Ratio Results, Download Trained Data Sets, View All Remote Users</a:t>
            </a:r>
            <a:endParaRPr lang="en-US" sz="1600" dirty="0">
              <a:latin typeface="Times New Roman" panose="02020603050405020304" pitchFamily="18" charset="0"/>
              <a:cs typeface="Times New Roman" panose="02020603050405020304" pitchFamily="18" charset="0"/>
            </a:endParaRPr>
          </a:p>
          <a:p>
            <a:pPr marL="0" indent="0" algn="just">
              <a:buNone/>
            </a:pPr>
            <a:r>
              <a:rPr lang="en-US" sz="1600" b="1" dirty="0">
                <a:latin typeface="Times New Roman" panose="02020603050405020304" pitchFamily="18" charset="0"/>
                <a:cs typeface="Times New Roman" panose="02020603050405020304" pitchFamily="18" charset="0"/>
              </a:rPr>
              <a:t>View and Authorize Users</a:t>
            </a:r>
            <a:endParaRPr lang="en-US" sz="1600" b="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this module, the admin can view the list of users who all registered. In this, the admin can view the user’s details such as, user name, email, address and admin authorizes the users.</a:t>
            </a:r>
            <a:endParaRPr lang="en-US" sz="1600" dirty="0">
              <a:latin typeface="Times New Roman" panose="02020603050405020304" pitchFamily="18" charset="0"/>
              <a:cs typeface="Times New Roman" panose="02020603050405020304" pitchFamily="18" charset="0"/>
            </a:endParaRPr>
          </a:p>
          <a:p>
            <a:pPr marL="0" indent="0" algn="just">
              <a:buNone/>
            </a:pPr>
            <a:endParaRPr lang="en-US" sz="1600" dirty="0">
              <a:latin typeface="Times New Roman" panose="02020603050405020304" pitchFamily="18" charset="0"/>
              <a:cs typeface="Times New Roman" panose="02020603050405020304" pitchFamily="18" charset="0"/>
            </a:endParaRPr>
          </a:p>
          <a:p>
            <a:pPr marL="0" indent="0" algn="just">
              <a:buNone/>
            </a:pPr>
            <a:r>
              <a:rPr lang="en-US" sz="1600" b="1" dirty="0">
                <a:latin typeface="Times New Roman" panose="02020603050405020304" pitchFamily="18" charset="0"/>
                <a:cs typeface="Times New Roman" panose="02020603050405020304" pitchFamily="18" charset="0"/>
              </a:rPr>
              <a:t>Remote User</a:t>
            </a:r>
            <a:endParaRPr lang="en-US" sz="1600" b="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In this module, there are n numbers of users are present. User should register before doing any operations. Once user registers, their details will be stored to the database.  After registration successful, he has to login by using authorized user name and password. Once Login is successful user will do some operations like  REGISTER AND LOGIN, PREDICT USED CAR PRICE TYPE, VIEW YOUR PROFILE.</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p>
            <a:endParaRPr lang="en-US"/>
          </a:p>
        </p:txBody>
      </p:sp>
      <p:sp>
        <p:nvSpPr>
          <p:cNvPr id="10" name="Rectangle 9"/>
          <p:cNvSpPr/>
          <p:nvPr/>
        </p:nvSpPr>
        <p:spPr>
          <a:xfrm>
            <a:off x="0" y="0"/>
            <a:ext cx="912241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en-GB" sz="3600" b="1" dirty="0">
                <a:solidFill>
                  <a:schemeClr val="tx2">
                    <a:lumMod val="75000"/>
                  </a:schemeClr>
                </a:solidFill>
                <a:latin typeface="Times New Roman" panose="02020603050405020304" pitchFamily="18" charset="0"/>
                <a:cs typeface="Times New Roman" panose="02020603050405020304" pitchFamily="18" charset="0"/>
                <a:sym typeface="+mn-ea"/>
              </a:rPr>
              <a:t>Architecture</a:t>
            </a:r>
            <a:endParaRPr lang="en-US" sz="3600">
              <a:latin typeface="Bookman Old Style" panose="020506040505050202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pic>
        <p:nvPicPr>
          <p:cNvPr id="5" name="Content Placeholder 4"/>
          <p:cNvPicPr>
            <a:picLocks noChangeAspect="1"/>
          </p:cNvPicPr>
          <p:nvPr>
            <p:ph idx="1"/>
          </p:nvPr>
        </p:nvPicPr>
        <p:blipFill>
          <a:blip r:embed="rId1"/>
          <a:stretch>
            <a:fillRect/>
          </a:stretch>
        </p:blipFill>
        <p:spPr>
          <a:xfrm>
            <a:off x="85725" y="2133600"/>
            <a:ext cx="9037320" cy="45504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Algorithms Used</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635" y="1992630"/>
            <a:ext cx="9144000" cy="4601845"/>
          </a:xfrm>
        </p:spPr>
        <p:txBody>
          <a:bodyPr/>
          <a:lstStyle/>
          <a:p>
            <a:pPr marL="0" indent="0">
              <a:buNone/>
            </a:pPr>
            <a:endParaRPr lang="en-US" sz="1200" dirty="0">
              <a:latin typeface="Times New Roman" panose="02020603050405020304" pitchFamily="18" charset="0"/>
              <a:cs typeface="Times New Roman" panose="02020603050405020304" pitchFamily="18" charset="0"/>
            </a:endParaRPr>
          </a:p>
          <a:p>
            <a:pPr marL="0" indent="0" algn="just">
              <a:buNone/>
            </a:pPr>
            <a:r>
              <a:rPr lang="en-IN" altLang="en-US" sz="1600" b="1" dirty="0">
                <a:latin typeface="Times New Roman" panose="02020603050405020304" pitchFamily="18" charset="0"/>
                <a:cs typeface="Times New Roman" panose="02020603050405020304" pitchFamily="18" charset="0"/>
              </a:rPr>
              <a:t>1</a:t>
            </a:r>
            <a:r>
              <a:rPr lang="en-US" sz="1600" b="1" dirty="0">
                <a:latin typeface="Times New Roman" panose="02020603050405020304" pitchFamily="18" charset="0"/>
                <a:cs typeface="Times New Roman" panose="02020603050405020304" pitchFamily="18" charset="0"/>
              </a:rPr>
              <a:t>. SVM (Support Vector Machine):</a:t>
            </a:r>
            <a:endParaRPr lang="en-US" sz="1600" b="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SVM is another machine learning algorithm commonly used for both classification and regression tasks. It works by finding the best possible line or hyperplane that separates different classes in the data. SVM aims to maximize the margin, which is the distance between the hyperplane and the nearest data points from each class. It's effective in high-dimensional spaces and is especially useful when the data is not linearly separable.</a:t>
            </a:r>
            <a:endParaRPr lang="en-US" sz="1600" dirty="0">
              <a:latin typeface="Times New Roman" panose="02020603050405020304" pitchFamily="18" charset="0"/>
              <a:cs typeface="Times New Roman" panose="02020603050405020304" pitchFamily="18" charset="0"/>
            </a:endParaRPr>
          </a:p>
          <a:p>
            <a:pPr marL="0" indent="0" algn="just">
              <a:buNone/>
            </a:pPr>
            <a:r>
              <a:rPr lang="en-IN" altLang="en-US" sz="1600" b="1" dirty="0">
                <a:latin typeface="Times New Roman" panose="02020603050405020304" pitchFamily="18" charset="0"/>
                <a:cs typeface="Times New Roman" panose="02020603050405020304" pitchFamily="18" charset="0"/>
              </a:rPr>
              <a:t>2</a:t>
            </a:r>
            <a:r>
              <a:rPr lang="en-US" sz="1600" b="1" dirty="0">
                <a:latin typeface="Times New Roman" panose="02020603050405020304" pitchFamily="18" charset="0"/>
                <a:cs typeface="Times New Roman" panose="02020603050405020304" pitchFamily="18" charset="0"/>
              </a:rPr>
              <a:t>. Logistic Regression:</a:t>
            </a:r>
            <a:endParaRPr lang="en-US" sz="1600" b="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Despite its name, logistic regression is a classification algorithm, not a regression algorithm. It's used to predict the probability that an instance belongs to a particular class. It works by fitting a logistic function to the input data, which maps input features to the probability of a binary outcome. Unlike linear regression, logistic regression predicts probabilities using a sigmoid function and outputs values between 0 and 1.</a:t>
            </a:r>
            <a:endParaRPr lang="en-US" sz="1600" dirty="0">
              <a:latin typeface="Times New Roman" panose="02020603050405020304" pitchFamily="18" charset="0"/>
              <a:cs typeface="Times New Roman" panose="02020603050405020304" pitchFamily="18" charset="0"/>
            </a:endParaRPr>
          </a:p>
          <a:p>
            <a:pPr marL="0" indent="0" algn="just">
              <a:buNone/>
            </a:pPr>
            <a:r>
              <a:rPr lang="en-IN" altLang="en-US" sz="1600" b="1" dirty="0">
                <a:latin typeface="Times New Roman" panose="02020603050405020304" pitchFamily="18" charset="0"/>
                <a:cs typeface="Times New Roman" panose="02020603050405020304" pitchFamily="18" charset="0"/>
              </a:rPr>
              <a:t>3.</a:t>
            </a:r>
            <a:r>
              <a:rPr lang="en-US" sz="1600" b="1" dirty="0">
                <a:latin typeface="Times New Roman" panose="02020603050405020304" pitchFamily="18" charset="0"/>
                <a:cs typeface="Times New Roman" panose="02020603050405020304" pitchFamily="18" charset="0"/>
              </a:rPr>
              <a:t> K Nearest Neighbors (KNN) Classifier:</a:t>
            </a:r>
            <a:endParaRPr lang="en-US" sz="1600" b="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KNN is a simple and intuitive algorithm used for classification tasks. It operates on the principle of similarity: instances with similar features tend to belong to the same class. In KNN, the class of a new data point is determined by the majority class among its nearest neighbors (hence the name). The value of K specifies the number of nearest neighbors considered for classification.</a:t>
            </a:r>
            <a:endParaRPr lang="en-US" sz="1600"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nition.</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Uml Diagrams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a:xfrm>
            <a:off x="121920" y="2133600"/>
            <a:ext cx="8656320" cy="4526280"/>
          </a:xfrm>
        </p:spPr>
        <p:txBody>
          <a:bodyPr/>
          <a:lstStyle/>
          <a:p>
            <a:pPr marL="0" indent="0">
              <a:buNone/>
            </a:pPr>
            <a:r>
              <a:rPr lang="en-US" sz="2000" dirty="0">
                <a:latin typeface="Times New Roman" panose="02020603050405020304" pitchFamily="18" charset="0"/>
                <a:cs typeface="Times New Roman" panose="02020603050405020304" pitchFamily="18" charset="0"/>
              </a:rPr>
              <a:t>				Class Diagram</a:t>
            </a:r>
            <a:endParaRPr lang="en-US" sz="2000" dirty="0">
              <a:latin typeface="Times New Roman" panose="02020603050405020304" pitchFamily="18" charset="0"/>
              <a:cs typeface="Times New Roman" panose="02020603050405020304" pitchFamily="18" charset="0"/>
            </a:endParaRPr>
          </a:p>
        </p:txBody>
      </p:sp>
      <p:pic>
        <p:nvPicPr>
          <p:cNvPr id="6" name="Content Placeholder 5"/>
          <p:cNvPicPr>
            <a:picLocks noChangeAspect="1"/>
          </p:cNvPicPr>
          <p:nvPr>
            <p:ph sz="half" idx="2"/>
          </p:nvPr>
        </p:nvPicPr>
        <p:blipFill>
          <a:blip r:embed="rId1"/>
          <a:stretch>
            <a:fillRect/>
          </a:stretch>
        </p:blipFill>
        <p:spPr>
          <a:xfrm>
            <a:off x="726440" y="2434590"/>
            <a:ext cx="8178165" cy="42462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Uml Diagrams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a:xfrm>
            <a:off x="0" y="1986280"/>
            <a:ext cx="9126220" cy="4872355"/>
          </a:xfrm>
        </p:spPr>
        <p:txBody>
          <a:bodyPr/>
          <a:lstStyle/>
          <a:p>
            <a:pPr marL="3657600" lvl="8" indent="0">
              <a:buNone/>
            </a:pPr>
            <a:r>
              <a:rPr lang="en-US" sz="1600" dirty="0">
                <a:latin typeface="Times New Roman" panose="02020603050405020304" pitchFamily="18" charset="0"/>
                <a:cs typeface="Times New Roman" panose="02020603050405020304" pitchFamily="18" charset="0"/>
              </a:rPr>
              <a:t>Use Case Diagram</a:t>
            </a: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ph sz="half" idx="2"/>
          </p:nvPr>
        </p:nvPicPr>
        <p:blipFill>
          <a:blip r:embed="rId1"/>
          <a:stretch>
            <a:fillRect/>
          </a:stretch>
        </p:blipFill>
        <p:spPr>
          <a:xfrm>
            <a:off x="1387475" y="2433955"/>
            <a:ext cx="5948045" cy="44246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Uml Diagrams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a:xfrm>
            <a:off x="0" y="1986280"/>
            <a:ext cx="9126220" cy="4872355"/>
          </a:xfrm>
        </p:spPr>
        <p:txBody>
          <a:bodyPr/>
          <a:lstStyle/>
          <a:p>
            <a:pPr marL="3657600" lvl="8" indent="0">
              <a:buNone/>
            </a:pPr>
            <a:r>
              <a:rPr lang="en-US" sz="1600" dirty="0">
                <a:latin typeface="Times New Roman" panose="02020603050405020304" pitchFamily="18" charset="0"/>
                <a:cs typeface="Times New Roman" panose="02020603050405020304" pitchFamily="18" charset="0"/>
              </a:rPr>
              <a:t>Sequence Diagram</a:t>
            </a: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5" name="Content Placeholder 4"/>
          <p:cNvPicPr>
            <a:picLocks noChangeAspect="1"/>
          </p:cNvPicPr>
          <p:nvPr>
            <p:ph sz="half" idx="2"/>
          </p:nvPr>
        </p:nvPicPr>
        <p:blipFill>
          <a:blip r:embed="rId1"/>
          <a:stretch>
            <a:fillRect/>
          </a:stretch>
        </p:blipFill>
        <p:spPr>
          <a:xfrm>
            <a:off x="493395" y="2322195"/>
            <a:ext cx="8259445" cy="43395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Data Flow Diagram</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ph sz="half" idx="2"/>
          </p:nvPr>
        </p:nvPicPr>
        <p:blipFill>
          <a:blip r:embed="rId1"/>
          <a:stretch>
            <a:fillRect/>
          </a:stretch>
        </p:blipFill>
        <p:spPr>
          <a:xfrm>
            <a:off x="854075" y="2082165"/>
            <a:ext cx="7700010" cy="46913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Screen Shots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4" name="Content Placeholder 3"/>
          <p:cNvPicPr>
            <a:picLocks noChangeAspect="1"/>
          </p:cNvPicPr>
          <p:nvPr>
            <p:ph sz="half" idx="2"/>
          </p:nvPr>
        </p:nvPicPr>
        <p:blipFill>
          <a:blip r:embed="rId1"/>
          <a:stretch>
            <a:fillRect/>
          </a:stretch>
        </p:blipFill>
        <p:spPr>
          <a:xfrm>
            <a:off x="153670" y="2057400"/>
            <a:ext cx="4150995" cy="4495800"/>
          </a:xfrm>
          <a:prstGeom prst="rect">
            <a:avLst/>
          </a:prstGeom>
        </p:spPr>
      </p:pic>
      <p:pic>
        <p:nvPicPr>
          <p:cNvPr id="12" name="Picture 11"/>
          <p:cNvPicPr>
            <a:picLocks noChangeAspect="1"/>
          </p:cNvPicPr>
          <p:nvPr/>
        </p:nvPicPr>
        <p:blipFill>
          <a:blip r:embed="rId2"/>
          <a:stretch>
            <a:fillRect/>
          </a:stretch>
        </p:blipFill>
        <p:spPr>
          <a:xfrm>
            <a:off x="4495800" y="2057400"/>
            <a:ext cx="4543425" cy="44958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Screen Shots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13" name="Picture 12"/>
          <p:cNvPicPr>
            <a:picLocks noChangeAspect="1"/>
          </p:cNvPicPr>
          <p:nvPr/>
        </p:nvPicPr>
        <p:blipFill>
          <a:blip r:embed="rId1"/>
          <a:stretch>
            <a:fillRect/>
          </a:stretch>
        </p:blipFill>
        <p:spPr>
          <a:xfrm>
            <a:off x="203835" y="2120900"/>
            <a:ext cx="3999230" cy="4480560"/>
          </a:xfrm>
          <a:prstGeom prst="rect">
            <a:avLst/>
          </a:prstGeom>
        </p:spPr>
      </p:pic>
      <p:pic>
        <p:nvPicPr>
          <p:cNvPr id="14" name="Picture 13"/>
          <p:cNvPicPr>
            <a:picLocks noChangeAspect="1"/>
          </p:cNvPicPr>
          <p:nvPr/>
        </p:nvPicPr>
        <p:blipFill>
          <a:blip r:embed="rId2"/>
          <a:stretch>
            <a:fillRect/>
          </a:stretch>
        </p:blipFill>
        <p:spPr>
          <a:xfrm>
            <a:off x="4420235" y="2120900"/>
            <a:ext cx="4511675" cy="44805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Bookman Old Style" panose="02050604050505020204" pitchFamily="18" charset="0"/>
              </a:rPr>
              <a:t>A</a:t>
            </a:r>
            <a:endParaRPr lang="en-US" dirty="0">
              <a:latin typeface="Bookman Old Style" panose="02050604050505020204" pitchFamily="18" charset="0"/>
            </a:endParaRPr>
          </a:p>
        </p:txBody>
      </p:sp>
      <p:sp>
        <p:nvSpPr>
          <p:cNvPr id="5" name="Rectangle 4"/>
          <p:cNvSpPr/>
          <p:nvPr/>
        </p:nvSpPr>
        <p:spPr>
          <a:xfrm>
            <a:off x="0" y="0"/>
            <a:ext cx="9126855" cy="166878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fontAlgn="auto">
              <a:spcBef>
                <a:spcPts val="0"/>
              </a:spcBef>
              <a:spcAft>
                <a:spcPts val="0"/>
              </a:spcAft>
              <a:defRPr/>
            </a:pPr>
            <a:endParaRPr lang="en-US" sz="3200" b="1" dirty="0">
              <a:solidFill>
                <a:schemeClr val="tx1"/>
              </a:solidFill>
              <a:latin typeface="Times New Roman" panose="02020603050405020304" pitchFamily="18" charset="0"/>
              <a:cs typeface="Times New Roman" panose="02020603050405020304" pitchFamily="18" charset="0"/>
            </a:endParaRPr>
          </a:p>
          <a:p>
            <a:pPr algn="just" fontAlgn="auto">
              <a:spcBef>
                <a:spcPts val="0"/>
              </a:spcBef>
              <a:spcAft>
                <a:spcPts val="0"/>
              </a:spcAft>
              <a:defRPr/>
            </a:pPr>
            <a:endParaRPr lang="en-US" sz="3200" b="1" dirty="0">
              <a:solidFill>
                <a:schemeClr val="tx1"/>
              </a:solidFill>
              <a:latin typeface="Times New Roman" panose="02020603050405020304" pitchFamily="18" charset="0"/>
              <a:cs typeface="Times New Roman" panose="02020603050405020304" pitchFamily="18" charset="0"/>
            </a:endParaRPr>
          </a:p>
          <a:p>
            <a:pPr algn="just" fontAlgn="auto">
              <a:spcBef>
                <a:spcPts val="0"/>
              </a:spcBef>
              <a:spcAft>
                <a:spcPts val="0"/>
              </a:spcAft>
              <a:defRPr/>
            </a:pPr>
            <a:r>
              <a:rPr lang="en-US" sz="3600" b="1">
                <a:solidFill>
                  <a:schemeClr val="tx1"/>
                </a:solidFill>
                <a:latin typeface="Times New Roman" panose="02020603050405020304" pitchFamily="18" charset="0"/>
                <a:cs typeface="Times New Roman" panose="02020603050405020304" pitchFamily="18" charset="0"/>
              </a:rPr>
              <a:t>                             Contents</a:t>
            </a:r>
            <a:endParaRPr lang="en-US" sz="3600" b="1">
              <a:solidFill>
                <a:schemeClr val="tx1"/>
              </a:solidFill>
              <a:latin typeface="Times New Roman" panose="02020603050405020304" pitchFamily="18" charset="0"/>
              <a:cs typeface="Times New Roman" panose="02020603050405020304" pitchFamily="18" charset="0"/>
            </a:endParaRPr>
          </a:p>
          <a:p>
            <a:pPr algn="just" fontAlgn="auto">
              <a:spcBef>
                <a:spcPts val="0"/>
              </a:spcBef>
              <a:spcAft>
                <a:spcPts val="0"/>
              </a:spcAft>
              <a:defRPr/>
            </a:pPr>
            <a:endParaRPr lang="en-US" sz="3600" b="1" dirty="0">
              <a:solidFill>
                <a:schemeClr val="tx1"/>
              </a:solidFill>
              <a:latin typeface="Times New Roman" panose="02020603050405020304" pitchFamily="18" charset="0"/>
              <a:cs typeface="Times New Roman" panose="02020603050405020304" pitchFamily="18" charset="0"/>
            </a:endParaRPr>
          </a:p>
        </p:txBody>
      </p:sp>
      <p:sp>
        <p:nvSpPr>
          <p:cNvPr id="6" name="Content Placeholder 2"/>
          <p:cNvSpPr txBox="1"/>
          <p:nvPr/>
        </p:nvSpPr>
        <p:spPr bwMode="auto">
          <a:xfrm>
            <a:off x="76200" y="1828800"/>
            <a:ext cx="8388350" cy="434848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fontAlgn="auto">
              <a:spcBef>
                <a:spcPts val="0"/>
              </a:spcBef>
              <a:spcAft>
                <a:spcPts val="0"/>
              </a:spcAft>
              <a:defRPr/>
            </a:pP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Abstract</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Introduction</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Existing System</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Existing System-Disadvantages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Proposed System</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Proposed System-Advantages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Software/Hardware Requirements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Modules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Architecture</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UML Diagrams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Data Flow Diagram</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rPr>
              <a:t>Screen Shots</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sym typeface="+mn-ea"/>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rPr>
              <a:t>Conclusion</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sz="1800" b="1" dirty="0">
                <a:solidFill>
                  <a:schemeClr val="tx1">
                    <a:lumMod val="95000"/>
                    <a:lumOff val="5000"/>
                  </a:schemeClr>
                </a:solidFill>
                <a:latin typeface="Times New Roman" panose="02020603050405020304" pitchFamily="18" charset="0"/>
                <a:cs typeface="Times New Roman" panose="02020603050405020304" pitchFamily="18" charset="0"/>
              </a:rPr>
              <a:t>Bibliography</a:t>
            </a:r>
            <a:endParaRPr lang="en-US" sz="1800" b="1" dirty="0">
              <a:solidFill>
                <a:schemeClr val="tx1">
                  <a:lumMod val="95000"/>
                  <a:lumOff val="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endParaRPr lang="en-US" sz="1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Screen Shots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7" name="Content Placeholder 6"/>
          <p:cNvPicPr>
            <a:picLocks noChangeAspect="1"/>
          </p:cNvPicPr>
          <p:nvPr>
            <p:ph sz="half" idx="2"/>
          </p:nvPr>
        </p:nvPicPr>
        <p:blipFill>
          <a:blip r:embed="rId1"/>
          <a:stretch>
            <a:fillRect/>
          </a:stretch>
        </p:blipFill>
        <p:spPr>
          <a:xfrm>
            <a:off x="203835" y="2209800"/>
            <a:ext cx="4180840" cy="4474210"/>
          </a:xfrm>
          <a:prstGeom prst="rect">
            <a:avLst/>
          </a:prstGeom>
        </p:spPr>
      </p:pic>
      <p:pic>
        <p:nvPicPr>
          <p:cNvPr id="9" name="Picture 8"/>
          <p:cNvPicPr>
            <a:picLocks noChangeAspect="1"/>
          </p:cNvPicPr>
          <p:nvPr/>
        </p:nvPicPr>
        <p:blipFill>
          <a:blip r:embed="rId2"/>
          <a:stretch>
            <a:fillRect/>
          </a:stretch>
        </p:blipFill>
        <p:spPr>
          <a:xfrm>
            <a:off x="4547235" y="2209800"/>
            <a:ext cx="4464050" cy="450532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Screen Shots</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4600"/>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sz="half" idx="1"/>
          </p:nvPr>
        </p:nvSpPr>
        <p:spPr/>
        <p:txBody>
          <a:bodyPr/>
          <a:lstStyle/>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a:p>
            <a:pPr marL="3657600" lvl="8" indent="0">
              <a:buNone/>
            </a:pPr>
            <a:endParaRPr lang="en-US" sz="1600" dirty="0">
              <a:latin typeface="Times New Roman" panose="02020603050405020304" pitchFamily="18" charset="0"/>
              <a:cs typeface="Times New Roman" panose="02020603050405020304" pitchFamily="18" charset="0"/>
            </a:endParaRPr>
          </a:p>
        </p:txBody>
      </p:sp>
      <p:pic>
        <p:nvPicPr>
          <p:cNvPr id="14" name="Picture 13"/>
          <p:cNvPicPr>
            <a:picLocks noChangeAspect="1"/>
          </p:cNvPicPr>
          <p:nvPr/>
        </p:nvPicPr>
        <p:blipFill>
          <a:blip r:embed="rId1"/>
          <a:stretch>
            <a:fillRect/>
          </a:stretch>
        </p:blipFill>
        <p:spPr>
          <a:xfrm>
            <a:off x="203835" y="2196465"/>
            <a:ext cx="4040505" cy="4383405"/>
          </a:xfrm>
          <a:prstGeom prst="rect">
            <a:avLst/>
          </a:prstGeom>
        </p:spPr>
      </p:pic>
      <p:pic>
        <p:nvPicPr>
          <p:cNvPr id="15" name="Picture 14"/>
          <p:cNvPicPr>
            <a:picLocks noChangeAspect="1"/>
          </p:cNvPicPr>
          <p:nvPr/>
        </p:nvPicPr>
        <p:blipFill>
          <a:blip r:embed="rId2"/>
          <a:stretch>
            <a:fillRect/>
          </a:stretch>
        </p:blipFill>
        <p:spPr>
          <a:xfrm>
            <a:off x="4477385" y="2196465"/>
            <a:ext cx="4463415" cy="438404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Conclusion</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13970" y="2061845"/>
            <a:ext cx="9130665" cy="4415155"/>
          </a:xfrm>
        </p:spPr>
        <p:txBody>
          <a:bodyPr/>
          <a:lstStyle/>
          <a:p>
            <a:pPr marL="0" indent="0" algn="just">
              <a:buNone/>
            </a:pPr>
            <a:r>
              <a:rPr lang="en-US" sz="1800" dirty="0">
                <a:latin typeface="Times New Roman" panose="02020603050405020304" pitchFamily="18" charset="0"/>
                <a:cs typeface="Times New Roman" panose="02020603050405020304" pitchFamily="18" charset="0"/>
              </a:rPr>
              <a:t>Precision of our model is very acceptable. The anticipated AQI has a precision of 96%. Future upgrades incorporate expanding the extent of district and to incorporate whatever number locales as could be allowed as of now this venture targets foreseeing the AQI estimations of various areas of close by New Delhi. Further, by utilizing information of various urban areas the extent of this venture can be exhausted to anticipate AQI for different urban communities also</a:t>
            </a: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a:solidFill>
                  <a:schemeClr val="tx1"/>
                </a:solidFill>
                <a:latin typeface="Times New Roman" panose="02020603050405020304" pitchFamily="18" charset="0"/>
                <a:cs typeface="Times New Roman" panose="02020603050405020304" pitchFamily="18" charset="0"/>
              </a:rPr>
              <a:t>Bibliography</a:t>
            </a:r>
            <a:endParaRPr lang="en-US" sz="3600">
              <a:solidFill>
                <a:schemeClr val="tx1"/>
              </a:solidFill>
              <a:latin typeface="Times New Roman" panose="02020603050405020304" pitchFamily="18" charset="0"/>
              <a:cs typeface="Times New Roman" panose="020206030504050203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15240" y="2061845"/>
            <a:ext cx="9113520" cy="4415155"/>
          </a:xfrm>
        </p:spPr>
        <p:txBody>
          <a:bodyPr/>
          <a:lstStyle/>
          <a:p>
            <a:pPr marL="0" indent="0" algn="just">
              <a:buNone/>
            </a:pPr>
            <a:r>
              <a:rPr lang="en-US" sz="1800" dirty="0">
                <a:latin typeface="Times New Roman" panose="02020603050405020304" pitchFamily="18" charset="0"/>
                <a:cs typeface="Times New Roman" panose="02020603050405020304" pitchFamily="18" charset="0"/>
              </a:rPr>
              <a:t>[1] Ni, X.Y.; Huang, H.; Du, W.P. “Relevance analysis and short-termprediction of PM 2.5 concentrations in Beijing based on multi-sourcedata.” Atmos. Environ. 2017, 150, 146-161.</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[2] G. Corani and M. Scanagatta, "Air pollution prediction via multi-labelclassification," Environ. Model. Softw., vol. 80, pp. 259-264,2016.</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[3] Mrs. A. GnanaSoundariMtech, (Phd) ,Mrs. J. GnanaJeslin M.E, (Phd),Akshaya A.C. “Indian Air Quality Prediction And Analysis Using</a:t>
            </a:r>
            <a:r>
              <a:rPr lang="en-IN" alt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Machine Learning”. International Journal of Applied Engineering</a:t>
            </a:r>
            <a:r>
              <a:rPr lang="en-IN" alt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Research ISSN 0973-4562 Volume 14, Number 11, 2019 (Special</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Issue).</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[4] Suhasini V. Kottur , Dr. S. S. Mantha. “An Integrated Model UsingArtificial Neural Network</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[5] RuchiRaturi, Dr. J.R. Prasad .“Recognition Of Future Air Quality Index</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Using Artificial Neural Network”.International Research Journal ofEngineering and Technology (IRJET) .e-ISSN: 2395-0056 p-ISSN:</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2395-0072 Volume: 05 Issue: 03 Mar-2018</a:t>
            </a: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4800600" y="951"/>
            <a:ext cx="4343400" cy="1980467"/>
          </a:xfrm>
          <a:prstGeom prst="rect">
            <a:avLst/>
          </a:prstGeom>
          <a:solidFill>
            <a:srgbClr val="FDCF51"/>
          </a:solidFill>
          <a:ln>
            <a:solidFill>
              <a:srgbClr val="FDCF5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dirty="0">
              <a:solidFill>
                <a:schemeClr val="bg1">
                  <a:lumMod val="50000"/>
                </a:schemeClr>
              </a:solidFill>
              <a:latin typeface="Bookman Old Style" panose="02050604050505020204" pitchFamily="18" charset="0"/>
              <a:cs typeface="Times New Roman" panose="02020603050405020304" pitchFamily="18" charset="0"/>
            </a:endParaRPr>
          </a:p>
        </p:txBody>
      </p:sp>
      <p:sp>
        <p:nvSpPr>
          <p:cNvPr id="10" name="Rectangle 9"/>
          <p:cNvSpPr/>
          <p:nvPr/>
        </p:nvSpPr>
        <p:spPr>
          <a:xfrm>
            <a:off x="0" y="0"/>
            <a:ext cx="4795838" cy="1981418"/>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Bookman Old Style" panose="020506040505050202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203668" y="2209800"/>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381000" y="2062103"/>
            <a:ext cx="8437634" cy="4414897"/>
          </a:xfrm>
        </p:spPr>
        <p:txBody>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6000" b="1" dirty="0">
                <a:latin typeface="Times New Roman" panose="02020603050405020304" pitchFamily="18" charset="0"/>
                <a:cs typeface="Times New Roman" panose="02020603050405020304" pitchFamily="18" charset="0"/>
              </a:rPr>
              <a:t>Thankyou</a:t>
            </a:r>
            <a:endParaRPr lang="en-US" sz="6000" b="1" dirty="0">
              <a:latin typeface="Times New Roman" panose="02020603050405020304" pitchFamily="18" charset="0"/>
              <a:cs typeface="Times New Roman" panose="02020603050405020304" pitchFamily="18" charset="0"/>
            </a:endParaRPr>
          </a:p>
        </p:txBody>
      </p:sp>
      <p:sp>
        <p:nvSpPr>
          <p:cNvPr id="13" name="Rectangle 12"/>
          <p:cNvSpPr/>
          <p:nvPr/>
        </p:nvSpPr>
        <p:spPr>
          <a:xfrm>
            <a:off x="4795838" y="-14785"/>
            <a:ext cx="4343400" cy="2010771"/>
          </a:xfrm>
          <a:prstGeom prst="rect">
            <a:avLst/>
          </a:prstGeom>
          <a:solidFill>
            <a:srgbClr val="FDCF51"/>
          </a:solidFill>
          <a:ln>
            <a:solidFill>
              <a:srgbClr val="FDCF5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sz="1400" b="1" dirty="0">
              <a:solidFill>
                <a:schemeClr val="tx1">
                  <a:lumMod val="95000"/>
                  <a:lumOff val="5000"/>
                </a:schemeClr>
              </a:solidFill>
              <a:latin typeface="Bookman Old Style" panose="020506040505050202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Bookman Old Style" panose="02050604050505020204" pitchFamily="18" charset="0"/>
              </a:rPr>
              <a:t>A</a:t>
            </a:r>
            <a:endParaRPr lang="en-US" dirty="0">
              <a:latin typeface="Bookman Old Style" panose="02050604050505020204" pitchFamily="18" charset="0"/>
            </a:endParaRPr>
          </a:p>
        </p:txBody>
      </p:sp>
      <p:sp>
        <p:nvSpPr>
          <p:cNvPr id="5" name="Rectangle 4"/>
          <p:cNvSpPr/>
          <p:nvPr/>
        </p:nvSpPr>
        <p:spPr>
          <a:xfrm>
            <a:off x="0" y="0"/>
            <a:ext cx="9144000" cy="136906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3600" b="1" dirty="0">
                <a:solidFill>
                  <a:schemeClr val="tx1"/>
                </a:solidFill>
                <a:latin typeface="Times New Roman" panose="02020603050405020304" pitchFamily="18" charset="0"/>
                <a:cs typeface="Times New Roman" panose="02020603050405020304" pitchFamily="18" charset="0"/>
              </a:rPr>
              <a:t>				Abstract</a:t>
            </a:r>
            <a:endParaRPr lang="en-US" sz="3600" b="1" dirty="0">
              <a:solidFill>
                <a:schemeClr val="tx1"/>
              </a:solidFill>
              <a:latin typeface="Times New Roman" panose="02020603050405020304" pitchFamily="18" charset="0"/>
              <a:cs typeface="Times New Roman" panose="02020603050405020304" pitchFamily="18" charset="0"/>
            </a:endParaRPr>
          </a:p>
        </p:txBody>
      </p:sp>
      <p:sp>
        <p:nvSpPr>
          <p:cNvPr id="6" name="Content Placeholder 2"/>
          <p:cNvSpPr txBox="1"/>
          <p:nvPr/>
        </p:nvSpPr>
        <p:spPr bwMode="auto">
          <a:xfrm>
            <a:off x="0" y="1371600"/>
            <a:ext cx="9144000" cy="400812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r>
              <a:rPr lang="en-US" sz="1800" dirty="0">
                <a:latin typeface="Times New Roman" panose="02020603050405020304" pitchFamily="18" charset="0"/>
                <a:cs typeface="Times New Roman" panose="02020603050405020304" pitchFamily="18" charset="0"/>
              </a:rPr>
              <a:t>Air quality degradation is a critical issue in developing and urban areas due to pollution from transportation, power generation, and other sources.</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Rapid population growth and economic development exacerbate environmental problems like air and water pollution.</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Major pollutants affecting air quality include Nitrogen Oxide, Carbon Monoxide, Particulate Matter (PM), and Sulphur Dioxide (SO2).</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Carbon Monoxide (CO) originates from incomplete combustion of fuels such as petroleum and gas.</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Nitrogen Oxide (NO) is generated through the burning of fossil fuels.</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Sulphur Dioxide (SO2) significantly contributes to air pollution, posing health risks to humans.</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Air quality assessment faces challenges due to various factors like location, time, and other ambiguous boundaries.</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AI-based approaches offer potential solutions for predicting air quality levels accurately.</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Machine learning algorithms can be employed to forecast air pollution levels effectively.</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 The objective is to develop AI models for precise air quality prediction, improving understanding of air pollution's impacts on human health and the environment</a:t>
            </a:r>
            <a:r>
              <a:rPr lang="en-IN" altLang="en-US" sz="1800" dirty="0">
                <a:latin typeface="Times New Roman" panose="02020603050405020304" pitchFamily="18" charset="0"/>
                <a:cs typeface="Times New Roman" panose="02020603050405020304" pitchFamily="18" charset="0"/>
              </a:rPr>
              <a:t> by using AI-based strategies.</a:t>
            </a: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905" y="0"/>
            <a:ext cx="9142095" cy="16764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3600" b="1">
                <a:solidFill>
                  <a:schemeClr val="tx1"/>
                </a:solidFill>
                <a:latin typeface="Times New Roman" panose="02020603050405020304" pitchFamily="18" charset="0"/>
                <a:cs typeface="Times New Roman" panose="02020603050405020304" pitchFamily="18" charset="0"/>
              </a:rPr>
              <a:t>Introduction</a:t>
            </a:r>
            <a:endParaRPr lang="en-US" sz="3600" b="1">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0" y="1828800"/>
            <a:ext cx="9144000" cy="4238625"/>
          </a:xfrm>
        </p:spPr>
        <p:txBody>
          <a:bodyPr/>
          <a:lstStyle/>
          <a:p>
            <a:pPr algn="just"/>
            <a:r>
              <a:rPr lang="en-US" sz="1800" dirty="0">
                <a:latin typeface="Times New Roman" panose="02020603050405020304" pitchFamily="18" charset="0"/>
                <a:cs typeface="Times New Roman" panose="02020603050405020304" pitchFamily="18" charset="0"/>
              </a:rPr>
              <a:t>The environment is everything around us, but human activities like driving cars and running factories are making it dirty.</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Pollution from things like cars and factories makes the air and noise around us worse.</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When it's more humid, it gets hotter, making pollution even worse.</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Most of the pollution comes from vehicles and industries, making up about 75% of the bad stuff in the air, like NO, CO, and SO2.</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Cities getting bigger, more cars on the road, and more factories are making the air worse.</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We collected data on things like how many cars there are and how much pollution there is in different parts of Delhi.</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This data helps us understand how pollution happens in different areas, so we can find ways to stop it.</a:t>
            </a: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Our goal is to use this data to make predictions about pollution levels, so we can take action to keep our environment clean and healthy.</a:t>
            </a: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3600" b="1" dirty="0">
                <a:solidFill>
                  <a:schemeClr val="tx2">
                    <a:lumMod val="75000"/>
                  </a:schemeClr>
                </a:solidFill>
                <a:latin typeface="Times New Roman" panose="02020603050405020304" pitchFamily="18" charset="0"/>
                <a:cs typeface="Times New Roman" panose="02020603050405020304" pitchFamily="18" charset="0"/>
                <a:sym typeface="+mn-ea"/>
              </a:rPr>
              <a:t>			   Existing System</a:t>
            </a:r>
            <a:endParaRPr lang="en-US" sz="3600">
              <a:latin typeface="Bookman Old Style" panose="02050604050505020204" pitchFamily="18" charset="0"/>
            </a:endParaRPr>
          </a:p>
        </p:txBody>
      </p:sp>
      <p:sp>
        <p:nvSpPr>
          <p:cNvPr id="4104" name="TextBox 4"/>
          <p:cNvSpPr txBox="1">
            <a:spLocks noChangeArrowheads="1"/>
          </p:cNvSpPr>
          <p:nvPr/>
        </p:nvSpPr>
        <p:spPr bwMode="auto">
          <a:xfrm>
            <a:off x="295406" y="230737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635" y="1957070"/>
            <a:ext cx="9144635" cy="4519930"/>
          </a:xfrm>
        </p:spPr>
        <p:txBody>
          <a:bodyPr/>
          <a:lstStyle/>
          <a:p>
            <a:pPr algn="just"/>
            <a:r>
              <a:rPr lang="en-US" sz="1800">
                <a:latin typeface="Times New Roman" panose="02020603050405020304" pitchFamily="18" charset="0"/>
                <a:cs typeface="Times New Roman" panose="02020603050405020304" pitchFamily="18" charset="0"/>
              </a:rPr>
              <a:t>The current Air Quality Index (AQI) system, while providing information on pollution levels, has several drawbacks.</a:t>
            </a: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AQI focuses primarily on health impacts based on pollutant concentrations and exposure duration, but its effectiveness varies across countries due to different air quality standards.</a:t>
            </a: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The system's reliance on national standards leads to inconsistencies in assessing pollution risks, potentially underestimating health hazards in certain regions.</a:t>
            </a: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Moreover, the AQI system may not adequately account for emerging pollutants or their health effects, leaving gaps in understanding and response.</a:t>
            </a: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Users may find it challenging to interpret AQI values accurately, leading to confusion or misunderstanding about pollution levels and associated risks.</a:t>
            </a: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Furthermore, the AQI system lacks real-time predictive capabilities, limiting its usefulness for proactive pollution management and public health protection.</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3600" b="1" dirty="0">
                <a:solidFill>
                  <a:schemeClr val="tx2">
                    <a:lumMod val="75000"/>
                  </a:schemeClr>
                </a:solidFill>
                <a:latin typeface="Times New Roman" panose="02020603050405020304" pitchFamily="18" charset="0"/>
                <a:cs typeface="Times New Roman" panose="02020603050405020304" pitchFamily="18" charset="0"/>
                <a:sym typeface="+mn-ea"/>
              </a:rPr>
              <a:t>			  Existing System</a:t>
            </a:r>
            <a:endParaRPr lang="en-US" sz="3600">
              <a:latin typeface="Bookman Old Style" panose="02050604050505020204" pitchFamily="18" charset="0"/>
            </a:endParaRPr>
          </a:p>
        </p:txBody>
      </p:sp>
      <p:sp>
        <p:nvSpPr>
          <p:cNvPr id="4104" name="TextBox 4"/>
          <p:cNvSpPr txBox="1">
            <a:spLocks noChangeArrowheads="1"/>
          </p:cNvSpPr>
          <p:nvPr/>
        </p:nvSpPr>
        <p:spPr bwMode="auto">
          <a:xfrm>
            <a:off x="228731" y="228578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5080" y="2061845"/>
            <a:ext cx="9149080" cy="4796155"/>
          </a:xfrm>
        </p:spPr>
        <p:txBody>
          <a:bodyPr/>
          <a:lstStyle/>
          <a:p>
            <a:pPr marL="0" lvl="0" indent="0">
              <a:buNone/>
            </a:pPr>
            <a:r>
              <a:rPr lang="en-US" sz="2000" b="1" dirty="0"/>
              <a:t>Disadvantages:</a:t>
            </a:r>
            <a:endParaRPr lang="en-US" sz="2000" b="1" dirty="0"/>
          </a:p>
          <a:p>
            <a:pPr algn="just"/>
            <a:r>
              <a:rPr lang="en-IN" altLang="en-US" sz="1800" dirty="0">
                <a:latin typeface="Times New Roman" panose="02020603050405020304" pitchFamily="18" charset="0"/>
                <a:cs typeface="Times New Roman" panose="02020603050405020304" pitchFamily="18" charset="0"/>
              </a:rPr>
              <a:t>It is insecure System.</a:t>
            </a:r>
            <a:endParaRPr lang="en-IN" alt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It does’nt contain efficiency.</a:t>
            </a:r>
            <a:endParaRPr lang="en-IN" alt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Does’nt give accuracy(no accuracy).</a:t>
            </a:r>
            <a:endParaRPr lang="en-IN" alt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It may not provide real-time information, so people might not know the exact pollution levels at the moment</a:t>
            </a:r>
            <a:endParaRPr lang="en-IN"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altLang="en-GB" sz="3600" b="1" dirty="0">
                <a:solidFill>
                  <a:schemeClr val="tx2">
                    <a:lumMod val="75000"/>
                  </a:schemeClr>
                </a:solidFill>
                <a:latin typeface="Times New Roman" panose="02020603050405020304" pitchFamily="18" charset="0"/>
                <a:cs typeface="Times New Roman" panose="02020603050405020304" pitchFamily="18" charset="0"/>
                <a:sym typeface="+mn-ea"/>
              </a:rPr>
              <a:t>			</a:t>
            </a:r>
            <a:r>
              <a:rPr lang="en-GB" sz="3600" b="1" dirty="0">
                <a:solidFill>
                  <a:schemeClr val="tx2">
                    <a:lumMod val="75000"/>
                  </a:schemeClr>
                </a:solidFill>
                <a:latin typeface="Times New Roman" panose="02020603050405020304" pitchFamily="18" charset="0"/>
                <a:cs typeface="Times New Roman" panose="02020603050405020304" pitchFamily="18" charset="0"/>
                <a:sym typeface="+mn-ea"/>
              </a:rPr>
              <a:t>Proposed System</a:t>
            </a:r>
            <a:endParaRPr lang="en-US" sz="3600">
              <a:latin typeface="Bookman Old Style" panose="02050604050505020204" pitchFamily="18" charset="0"/>
            </a:endParaRPr>
          </a:p>
        </p:txBody>
      </p:sp>
      <p:sp>
        <p:nvSpPr>
          <p:cNvPr id="4104" name="TextBox 4"/>
          <p:cNvSpPr txBox="1">
            <a:spLocks noChangeArrowheads="1"/>
          </p:cNvSpPr>
          <p:nvPr/>
        </p:nvSpPr>
        <p:spPr bwMode="auto">
          <a:xfrm>
            <a:off x="295406" y="230737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635" y="2061845"/>
            <a:ext cx="9101455" cy="4415155"/>
          </a:xfrm>
        </p:spPr>
        <p:txBody>
          <a:bodyPr/>
          <a:lstStyle/>
          <a:p>
            <a:pPr algn="just"/>
            <a:r>
              <a:rPr lang="en-US" sz="2000" b="1">
                <a:latin typeface="Times New Roman" panose="02020603050405020304" pitchFamily="18" charset="0"/>
                <a:cs typeface="Times New Roman" panose="02020603050405020304" pitchFamily="18" charset="0"/>
              </a:rPr>
              <a:t>Data Collection:</a:t>
            </a:r>
            <a:endParaRPr lang="en-US" sz="2000" b="1">
              <a:latin typeface="Times New Roman" panose="02020603050405020304" pitchFamily="18" charset="0"/>
              <a:cs typeface="Times New Roman" panose="02020603050405020304" pitchFamily="18" charset="0"/>
            </a:endParaRPr>
          </a:p>
          <a:p>
            <a:pPr algn="just"/>
            <a:r>
              <a:rPr lang="en-US" sz="2000">
                <a:latin typeface="Times New Roman" panose="02020603050405020304" pitchFamily="18" charset="0"/>
                <a:cs typeface="Times New Roman" panose="02020603050405020304" pitchFamily="18" charset="0"/>
              </a:rPr>
              <a:t>We start by gathering data from reliable sources, such as the Delhi Government’s website. We then closely examine this data, identifying any significantly different data points, checking for consistency, and dealing with any missing values. This is a crucial step in our project.</a:t>
            </a:r>
            <a:endParaRPr lang="en-US" sz="2000">
              <a:latin typeface="Times New Roman" panose="02020603050405020304" pitchFamily="18" charset="0"/>
              <a:cs typeface="Times New Roman" panose="02020603050405020304" pitchFamily="18" charset="0"/>
            </a:endParaRPr>
          </a:p>
          <a:p>
            <a:pPr algn="just"/>
            <a:r>
              <a:rPr lang="en-US" sz="2000">
                <a:latin typeface="Times New Roman" panose="02020603050405020304" pitchFamily="18" charset="0"/>
                <a:cs typeface="Times New Roman" panose="02020603050405020304" pitchFamily="18" charset="0"/>
              </a:rPr>
              <a:t>If we find any missing data, we fill it in using the average value of that particular data attribute. To make accurate predictions using a statistical method called regression, we need to estimate future values for various parameters.</a:t>
            </a:r>
            <a:endParaRPr lang="en-US" sz="2000">
              <a:latin typeface="Times New Roman" panose="02020603050405020304" pitchFamily="18" charset="0"/>
              <a:cs typeface="Times New Roman" panose="02020603050405020304" pitchFamily="18" charset="0"/>
            </a:endParaRPr>
          </a:p>
          <a:p>
            <a:pPr algn="just"/>
            <a:r>
              <a:rPr lang="en-US" sz="2000">
                <a:latin typeface="Times New Roman" panose="02020603050405020304" pitchFamily="18" charset="0"/>
                <a:cs typeface="Times New Roman" panose="02020603050405020304" pitchFamily="18" charset="0"/>
              </a:rPr>
              <a:t>Once all the parameters are available, we use linear regression to predict the Air Quality Index (AQI). Finally, we check if our model fits the data well. We do this by calculating the root mean square error and the absolute percentage error. These calculations help us determine if our model is accurate</a:t>
            </a:r>
            <a:endParaRPr 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2095"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nchorCtr="0"/>
          <a:lstStyle/>
          <a:p>
            <a:pPr fontAlgn="auto">
              <a:spcBef>
                <a:spcPts val="0"/>
              </a:spcBef>
              <a:spcAft>
                <a:spcPts val="0"/>
              </a:spcAft>
              <a:defRPr/>
            </a:pPr>
            <a:r>
              <a:rPr lang="en-US" altLang="en-GB" sz="3600" b="1" dirty="0">
                <a:solidFill>
                  <a:schemeClr val="tx2">
                    <a:lumMod val="75000"/>
                  </a:schemeClr>
                </a:solidFill>
                <a:latin typeface="Times New Roman" panose="02020603050405020304" pitchFamily="18" charset="0"/>
                <a:cs typeface="Times New Roman" panose="02020603050405020304" pitchFamily="18" charset="0"/>
                <a:sym typeface="+mn-ea"/>
              </a:rPr>
              <a:t>			</a:t>
            </a:r>
            <a:r>
              <a:rPr lang="en-GB" sz="3600" b="1" dirty="0">
                <a:solidFill>
                  <a:schemeClr val="tx2">
                    <a:lumMod val="75000"/>
                  </a:schemeClr>
                </a:solidFill>
                <a:latin typeface="Times New Roman" panose="02020603050405020304" pitchFamily="18" charset="0"/>
                <a:cs typeface="Times New Roman" panose="02020603050405020304" pitchFamily="18" charset="0"/>
                <a:sym typeface="+mn-ea"/>
              </a:rPr>
              <a:t>Proposed System</a:t>
            </a:r>
            <a:endParaRPr lang="en-US" sz="3600">
              <a:latin typeface="Bookman Old Style" panose="02050604050505020204" pitchFamily="18" charset="0"/>
            </a:endParaRPr>
          </a:p>
        </p:txBody>
      </p:sp>
      <p:sp>
        <p:nvSpPr>
          <p:cNvPr id="4104" name="TextBox 4"/>
          <p:cNvSpPr txBox="1">
            <a:spLocks noChangeArrowheads="1"/>
          </p:cNvSpPr>
          <p:nvPr/>
        </p:nvSpPr>
        <p:spPr bwMode="auto">
          <a:xfrm>
            <a:off x="295406" y="230737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381000" y="2062103"/>
            <a:ext cx="8437634" cy="4414897"/>
          </a:xfrm>
        </p:spPr>
        <p:txBody>
          <a:bodyPr/>
          <a:lstStyle/>
          <a:p>
            <a:pPr marL="0" indent="0">
              <a:buNone/>
            </a:pPr>
            <a:r>
              <a:rPr lang="en-US" sz="1800" b="1">
                <a:latin typeface="Times New Roman" panose="02020603050405020304" pitchFamily="18" charset="0"/>
                <a:cs typeface="Times New Roman" panose="02020603050405020304" pitchFamily="18" charset="0"/>
                <a:sym typeface="+mn-ea"/>
              </a:rPr>
              <a:t>Experimentation:</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sym typeface="+mn-ea"/>
              </a:rPr>
              <a:t>Numerous experiments were conducted to determine the best network structure and parameters for the neural network.</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sym typeface="+mn-ea"/>
              </a:rPr>
              <a:t>It was found that a neural network with one hidden layer and two nodes produced the smallest mean absolute error among various tested neural network structures.</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sym typeface="+mn-ea"/>
              </a:rPr>
              <a:t>Support Vector Regression and a multilayer perceptron with back-propagation also provided slightly better predictions compared to linear regression.</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sym typeface="+mn-ea"/>
              </a:rPr>
              <a:t>The k-Nearest Neighbor algorithm performed the least accurately among the four methods.</a:t>
            </a: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sym typeface="+mn-ea"/>
              </a:rPr>
              <a:t>All experiments were carried out using a 10-fold cross-validation approach to ensure robustness and accuracy in the results.</a:t>
            </a: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9144000" cy="1981200"/>
          </a:xfrm>
          <a:prstGeom prst="rect">
            <a:avLst/>
          </a:prstGeom>
          <a:solidFill>
            <a:srgbClr val="FCBB06"/>
          </a:solidFill>
          <a:ln>
            <a:solidFill>
              <a:srgbClr val="FCBB0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GB" sz="3600" b="1" dirty="0">
              <a:solidFill>
                <a:schemeClr val="tx2">
                  <a:lumMod val="75000"/>
                </a:schemeClr>
              </a:solidFill>
              <a:latin typeface="Times New Roman" panose="02020603050405020304" pitchFamily="18" charset="0"/>
              <a:cs typeface="Times New Roman" panose="02020603050405020304" pitchFamily="18" charset="0"/>
            </a:endParaRPr>
          </a:p>
          <a:p>
            <a:pPr fontAlgn="auto">
              <a:spcBef>
                <a:spcPts val="0"/>
              </a:spcBef>
              <a:spcAft>
                <a:spcPts val="0"/>
              </a:spcAft>
              <a:defRPr/>
            </a:pPr>
            <a:r>
              <a:rPr lang="en-US" altLang="en-GB" sz="3600" b="1" dirty="0">
                <a:solidFill>
                  <a:schemeClr val="tx2">
                    <a:lumMod val="75000"/>
                  </a:schemeClr>
                </a:solidFill>
                <a:latin typeface="Times New Roman" panose="02020603050405020304" pitchFamily="18" charset="0"/>
                <a:cs typeface="Times New Roman" panose="02020603050405020304" pitchFamily="18" charset="0"/>
                <a:sym typeface="+mn-ea"/>
              </a:rPr>
              <a:t>			</a:t>
            </a:r>
            <a:r>
              <a:rPr lang="en-GB" sz="3600" b="1" dirty="0">
                <a:solidFill>
                  <a:schemeClr val="tx2">
                    <a:lumMod val="75000"/>
                  </a:schemeClr>
                </a:solidFill>
                <a:latin typeface="Times New Roman" panose="02020603050405020304" pitchFamily="18" charset="0"/>
                <a:cs typeface="Times New Roman" panose="02020603050405020304" pitchFamily="18" charset="0"/>
                <a:sym typeface="+mn-ea"/>
              </a:rPr>
              <a:t>Proposed System</a:t>
            </a:r>
            <a:endParaRPr lang="en-US" sz="3600">
              <a:latin typeface="Bookman Old Style" panose="02050604050505020204" pitchFamily="18" charset="0"/>
            </a:endParaRPr>
          </a:p>
        </p:txBody>
      </p:sp>
      <p:sp>
        <p:nvSpPr>
          <p:cNvPr id="4103" name="TextBox 2"/>
          <p:cNvSpPr txBox="1">
            <a:spLocks noChangeArrowheads="1"/>
          </p:cNvSpPr>
          <p:nvPr/>
        </p:nvSpPr>
        <p:spPr bwMode="auto">
          <a:xfrm>
            <a:off x="14288" y="6553200"/>
            <a:ext cx="716863" cy="338554"/>
          </a:xfrm>
          <a:prstGeom prst="rect">
            <a:avLst/>
          </a:prstGeom>
          <a:noFill/>
          <a:ln w="9525">
            <a:noFill/>
            <a:miter lim="800000"/>
          </a:ln>
        </p:spPr>
        <p:txBody>
          <a:bodyPr wrap="none">
            <a:spAutoFit/>
          </a:bodyPr>
          <a:lstStyle/>
          <a:p>
            <a:r>
              <a:rPr lang="en-US" sz="1600" b="1">
                <a:solidFill>
                  <a:schemeClr val="bg1"/>
                </a:solidFill>
                <a:latin typeface="Bookman Old Style" panose="02050604050505020204" pitchFamily="18" charset="0"/>
                <a:cs typeface="Times New Roman" panose="02020603050405020304" pitchFamily="18" charset="0"/>
              </a:rPr>
              <a:t>2/10</a:t>
            </a:r>
            <a:endParaRPr lang="en-US" sz="1600" b="1">
              <a:solidFill>
                <a:schemeClr val="bg1"/>
              </a:solidFill>
              <a:latin typeface="Bookman Old Style" panose="02050604050505020204" pitchFamily="18" charset="0"/>
              <a:cs typeface="Times New Roman" panose="02020603050405020304" pitchFamily="18" charset="0"/>
            </a:endParaRPr>
          </a:p>
        </p:txBody>
      </p:sp>
      <p:sp>
        <p:nvSpPr>
          <p:cNvPr id="4104" name="TextBox 4"/>
          <p:cNvSpPr txBox="1">
            <a:spLocks noChangeArrowheads="1"/>
          </p:cNvSpPr>
          <p:nvPr/>
        </p:nvSpPr>
        <p:spPr bwMode="auto">
          <a:xfrm>
            <a:off x="76331" y="2057182"/>
            <a:ext cx="8382000" cy="3785652"/>
          </a:xfrm>
          <a:prstGeom prst="rect">
            <a:avLst/>
          </a:prstGeom>
          <a:noFill/>
          <a:ln w="9525">
            <a:noFill/>
            <a:miter lim="800000"/>
          </a:ln>
        </p:spPr>
        <p:txBody>
          <a:bodyPr wrap="square">
            <a:spAutoFit/>
          </a:bodyPr>
          <a:lstStyle/>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a:p>
            <a:endParaRPr lang="en-US" sz="2000" dirty="0">
              <a:latin typeface="Bookman Old Style" panose="02050604050505020204" pitchFamily="18" charset="0"/>
              <a:cs typeface="Times New Roman" panose="02020603050405020304" pitchFamily="18" charset="0"/>
            </a:endParaRPr>
          </a:p>
        </p:txBody>
      </p:sp>
      <p:sp>
        <p:nvSpPr>
          <p:cNvPr id="3" name="Content Placeholder 2"/>
          <p:cNvSpPr>
            <a:spLocks noGrp="1"/>
          </p:cNvSpPr>
          <p:nvPr>
            <p:ph idx="1"/>
          </p:nvPr>
        </p:nvSpPr>
        <p:spPr>
          <a:xfrm>
            <a:off x="381000" y="2062103"/>
            <a:ext cx="8437634" cy="4414897"/>
          </a:xfrm>
        </p:spPr>
        <p:txBody>
          <a:bodyPr/>
          <a:lstStyle/>
          <a:p>
            <a:pPr marL="0" indent="0">
              <a:buNone/>
            </a:pPr>
            <a:r>
              <a:rPr lang="en-US" sz="1800" b="1" dirty="0">
                <a:latin typeface="Times New Roman" panose="02020603050405020304" pitchFamily="18" charset="0"/>
                <a:cs typeface="Times New Roman" panose="02020603050405020304" pitchFamily="18" charset="0"/>
              </a:rPr>
              <a:t>Advantages:</a:t>
            </a:r>
            <a:endParaRPr lang="en-US" sz="1800" b="1"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The proposed system implemented Linear Regression is basically use for predicting the real values data y using continuous parameter.</a:t>
            </a:r>
            <a:endParaRPr 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It is more secure and security.</a:t>
            </a:r>
            <a:endParaRPr lang="en-IN" alt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It is effectiveness.</a:t>
            </a:r>
            <a:endParaRPr lang="en-IN" altLang="en-US" sz="1800" dirty="0">
              <a:latin typeface="Times New Roman" panose="02020603050405020304" pitchFamily="18" charset="0"/>
              <a:cs typeface="Times New Roman" panose="02020603050405020304" pitchFamily="18" charset="0"/>
            </a:endParaRPr>
          </a:p>
          <a:p>
            <a:pPr algn="just"/>
            <a:r>
              <a:rPr lang="en-IN" altLang="en-US" sz="1800" dirty="0">
                <a:latin typeface="Times New Roman" panose="02020603050405020304" pitchFamily="18" charset="0"/>
                <a:cs typeface="Times New Roman" panose="02020603050405020304" pitchFamily="18" charset="0"/>
              </a:rPr>
              <a:t>It gives accurate results.</a:t>
            </a:r>
            <a:endParaRPr lang="en-US" sz="1800" dirty="0">
              <a:latin typeface="Times New Roman" panose="02020603050405020304" pitchFamily="18" charset="0"/>
              <a:cs typeface="Times New Roman" panose="02020603050405020304" pitchFamily="18" charset="0"/>
            </a:endParaRPr>
          </a:p>
          <a:p>
            <a:pPr marL="0" indent="0" algn="just">
              <a:buNone/>
            </a:pPr>
            <a:endParaRPr lang="en-IN"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Executive</Template>
  <TotalTime>0</TotalTime>
  <Words>10276</Words>
  <Application>WPS Presentation</Application>
  <PresentationFormat>On-screen Show (4:3)</PresentationFormat>
  <Paragraphs>472</Paragraphs>
  <Slides>24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Arial</vt:lpstr>
      <vt:lpstr>SimSun</vt:lpstr>
      <vt:lpstr>Wingdings</vt:lpstr>
      <vt:lpstr>Calibri</vt:lpstr>
      <vt:lpstr>Times New Roman</vt:lpstr>
      <vt:lpstr>Bookman Old Style</vt:lpstr>
      <vt:lpstr>Microsoft YaHei</vt:lpstr>
      <vt:lpstr>Arial Unicode MS</vt:lpstr>
      <vt:lpstr>Office Theme</vt:lpstr>
      <vt:lpstr>   Review-1 A Major Project  on Prediction of Air pollution Using Machine Learning Algorithm</vt:lpstr>
      <vt:lpstr>A</vt:lpstr>
      <vt:lpstr>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Sambit</dc:creator>
  <cp:lastModifiedBy>akhilesh</cp:lastModifiedBy>
  <cp:revision>275</cp:revision>
  <dcterms:created xsi:type="dcterms:W3CDTF">2013-05-08T19:42:00Z</dcterms:created>
  <dcterms:modified xsi:type="dcterms:W3CDTF">2024-03-26T03:54:26Z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3046F733FB78401C935805D303DCC144_12</vt:lpwstr>
  </property>
  <property fmtid="{D5CDD505-2E9C-101B-9397-08002B2CF9AE}" pid="3" name="KSOProductBuildVer">
    <vt:lpwstr>1033-12.2.0.13489</vt:lpwstr>
  </property>
</Properties>
</file>

<file path=docProps/thumbnail.jpeg>
</file>